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5B_E12D201E.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2"/>
  </p:notesMasterIdLst>
  <p:sldIdLst>
    <p:sldId id="274" r:id="rId5"/>
    <p:sldId id="322" r:id="rId6"/>
    <p:sldId id="308" r:id="rId7"/>
    <p:sldId id="336" r:id="rId8"/>
    <p:sldId id="338" r:id="rId9"/>
    <p:sldId id="341" r:id="rId10"/>
    <p:sldId id="342" r:id="rId11"/>
    <p:sldId id="343" r:id="rId12"/>
    <p:sldId id="337" r:id="rId13"/>
    <p:sldId id="339" r:id="rId14"/>
    <p:sldId id="340" r:id="rId15"/>
    <p:sldId id="332" r:id="rId16"/>
    <p:sldId id="350" r:id="rId17"/>
    <p:sldId id="351" r:id="rId18"/>
    <p:sldId id="346" r:id="rId19"/>
    <p:sldId id="347" r:id="rId20"/>
    <p:sldId id="334" r:id="rId21"/>
  </p:sldIdLst>
  <p:sldSz cx="18288000" cy="10287000"/>
  <p:notesSz cx="6858000" cy="9144000"/>
  <p:embeddedFontLst>
    <p:embeddedFont>
      <p:font typeface="League Spartan" panose="020B0604020202020204" charset="0"/>
      <p:regular r:id="rId23"/>
      <p:bold r:id="rId24"/>
    </p:embeddedFont>
    <p:embeddedFont>
      <p:font typeface="Roboto" panose="02000000000000000000" pitchFamily="2"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728F3BA-8F0E-21ED-1922-2E9ED1C81C4E}" name="Jarosław Jurczyszak" initials="JJ" userId="Jarosław Jurczyszak"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5B4A42-5651-4186-9F40-124299389F6E}" v="6912" dt="2022-08-04T20:46:29.268"/>
    <p1510:client id="{137B29D7-5CAD-412C-B756-4576B0655F31}" v="205" dt="2022-08-04T12:29:18.734"/>
    <p1510:client id="{1FC427AA-7C96-9C88-8FBB-FCAFF015EF72}" v="4" dt="2022-09-01T11:30:30.758"/>
    <p1510:client id="{2E54A2DE-7220-41EB-9971-F6CE0E2A79D3}" v="342" dt="2022-08-04T19:05:43.171"/>
    <p1510:client id="{3CD8CB26-9253-40B0-BC77-2401D4CED89C}" v="274" dt="2022-08-04T18:53:27.877"/>
    <p1510:client id="{42063259-703B-4CD2-B355-D2022A0AAB1E}" v="6" dt="2022-08-04T12:09:15.081"/>
    <p1510:client id="{59215380-62B2-4001-866E-6C6A84DC27C9}" v="10" dt="2022-08-19T07:24:39.347"/>
    <p1510:client id="{9A9483FD-4E3D-40E0-8E10-850051565EB5}" v="4" dt="2022-08-04T17:08:48.562"/>
  </p1510:revLst>
</p1510:revInfo>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Styl jasny 3 — Ak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34" y="-331"/>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https://db77consulting.sharepoint.com/sites/Operacyjny/Shared%20Documents/Mercor/2.%20Raport%20Rapid%20Lean/monta&#380;%20pomiar%20c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b77consulting.sharepoint.com/sites/Operacyjny/Shared%20Documents/Mercor/2.%20Raport%20Rapid%20Lean/monta&#380;%20pomiar%20ct.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bg1"/>
                </a:solidFill>
                <a:latin typeface="+mn-lt"/>
                <a:ea typeface="+mn-ea"/>
                <a:cs typeface="+mn-cs"/>
              </a:defRPr>
            </a:pPr>
            <a:r>
              <a:rPr lang="pl-PL" dirty="0"/>
              <a:t>PODZIAŁ CZYNNOŚĆI – MONTAŻ (stan obecny) [sec.]</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spPr>
            <a:ln w="12700">
              <a:solidFill>
                <a:schemeClr val="bg1">
                  <a:lumMod val="65000"/>
                </a:schemeClr>
              </a:solidFill>
            </a:ln>
          </c:spPr>
          <c:dPt>
            <c:idx val="0"/>
            <c:bubble3D val="0"/>
            <c:spPr>
              <a:solidFill>
                <a:schemeClr val="accent1"/>
              </a:solidFill>
              <a:ln w="12700">
                <a:solidFill>
                  <a:schemeClr val="bg1">
                    <a:lumMod val="65000"/>
                  </a:schemeClr>
                </a:solidFill>
              </a:ln>
              <a:effectLst/>
            </c:spPr>
            <c:extLst>
              <c:ext xmlns:c16="http://schemas.microsoft.com/office/drawing/2014/chart" uri="{C3380CC4-5D6E-409C-BE32-E72D297353CC}">
                <c16:uniqueId val="{00000001-077C-459A-A644-A77A1142C85A}"/>
              </c:ext>
            </c:extLst>
          </c:dPt>
          <c:dPt>
            <c:idx val="1"/>
            <c:bubble3D val="0"/>
            <c:spPr>
              <a:solidFill>
                <a:schemeClr val="accent2"/>
              </a:solidFill>
              <a:ln w="12700">
                <a:solidFill>
                  <a:schemeClr val="bg1">
                    <a:lumMod val="65000"/>
                  </a:schemeClr>
                </a:solidFill>
              </a:ln>
              <a:effectLst/>
            </c:spPr>
            <c:extLst>
              <c:ext xmlns:c16="http://schemas.microsoft.com/office/drawing/2014/chart" uri="{C3380CC4-5D6E-409C-BE32-E72D297353CC}">
                <c16:uniqueId val="{00000003-077C-459A-A644-A77A1142C85A}"/>
              </c:ext>
            </c:extLst>
          </c:dPt>
          <c:dPt>
            <c:idx val="2"/>
            <c:bubble3D val="0"/>
            <c:spPr>
              <a:solidFill>
                <a:schemeClr val="accent3"/>
              </a:solidFill>
              <a:ln w="12700">
                <a:solidFill>
                  <a:schemeClr val="bg1">
                    <a:lumMod val="65000"/>
                  </a:schemeClr>
                </a:solidFill>
              </a:ln>
              <a:effectLst/>
            </c:spPr>
            <c:extLst>
              <c:ext xmlns:c16="http://schemas.microsoft.com/office/drawing/2014/chart" uri="{C3380CC4-5D6E-409C-BE32-E72D297353CC}">
                <c16:uniqueId val="{00000005-077C-459A-A644-A77A1142C85A}"/>
              </c:ext>
            </c:extLst>
          </c:dPt>
          <c:dPt>
            <c:idx val="3"/>
            <c:bubble3D val="0"/>
            <c:spPr>
              <a:solidFill>
                <a:schemeClr val="accent4"/>
              </a:solidFill>
              <a:ln w="12700">
                <a:solidFill>
                  <a:schemeClr val="bg1">
                    <a:lumMod val="65000"/>
                  </a:schemeClr>
                </a:solidFill>
              </a:ln>
              <a:effectLst/>
            </c:spPr>
            <c:extLst>
              <c:ext xmlns:c16="http://schemas.microsoft.com/office/drawing/2014/chart" uri="{C3380CC4-5D6E-409C-BE32-E72D297353CC}">
                <c16:uniqueId val="{00000007-077C-459A-A644-A77A1142C85A}"/>
              </c:ext>
            </c:extLst>
          </c:dPt>
          <c:dPt>
            <c:idx val="4"/>
            <c:bubble3D val="0"/>
            <c:spPr>
              <a:solidFill>
                <a:schemeClr val="accent5"/>
              </a:solidFill>
              <a:ln w="12700">
                <a:solidFill>
                  <a:schemeClr val="bg1">
                    <a:lumMod val="65000"/>
                  </a:schemeClr>
                </a:solidFill>
              </a:ln>
              <a:effectLst/>
            </c:spPr>
            <c:extLst>
              <c:ext xmlns:c16="http://schemas.microsoft.com/office/drawing/2014/chart" uri="{C3380CC4-5D6E-409C-BE32-E72D297353CC}">
                <c16:uniqueId val="{00000009-077C-459A-A644-A77A1142C85A}"/>
              </c:ext>
            </c:extLst>
          </c:dPt>
          <c:dLbls>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Sheet1!$B$4:$B$8</c:f>
              <c:strCache>
                <c:ptCount val="5"/>
                <c:pt idx="0">
                  <c:v>Przygotowanie komponentów</c:v>
                </c:pt>
                <c:pt idx="1">
                  <c:v>Nitowanie</c:v>
                </c:pt>
                <c:pt idx="2">
                  <c:v>Montaż uszczelki 1</c:v>
                </c:pt>
                <c:pt idx="3">
                  <c:v>Montaż uszczelki 2</c:v>
                </c:pt>
                <c:pt idx="4">
                  <c:v>Pozostałe czynności</c:v>
                </c:pt>
              </c:strCache>
            </c:strRef>
          </c:cat>
          <c:val>
            <c:numRef>
              <c:f>Sheet1!$F$4:$F$8</c:f>
              <c:numCache>
                <c:formatCode>0</c:formatCode>
                <c:ptCount val="5"/>
                <c:pt idx="0">
                  <c:v>59</c:v>
                </c:pt>
                <c:pt idx="1">
                  <c:v>58.333333333333336</c:v>
                </c:pt>
                <c:pt idx="2">
                  <c:v>37</c:v>
                </c:pt>
                <c:pt idx="3">
                  <c:v>23.666666666666668</c:v>
                </c:pt>
                <c:pt idx="4">
                  <c:v>10.666666666666666</c:v>
                </c:pt>
              </c:numCache>
            </c:numRef>
          </c:val>
          <c:extLst>
            <c:ext xmlns:c16="http://schemas.microsoft.com/office/drawing/2014/chart" uri="{C3380CC4-5D6E-409C-BE32-E72D297353CC}">
              <c16:uniqueId val="{0000000A-077C-459A-A644-A77A1142C85A}"/>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7056026465608789"/>
          <c:y val="0.23073782443861185"/>
          <c:w val="0.42943973534391211"/>
          <c:h val="0.64236657917760276"/>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920" b="0" i="0" u="none" strike="noStrike" kern="1200" spc="0" baseline="0">
                <a:solidFill>
                  <a:schemeClr val="bg1"/>
                </a:solidFill>
                <a:latin typeface="+mn-lt"/>
                <a:ea typeface="+mn-ea"/>
                <a:cs typeface="+mn-cs"/>
              </a:defRPr>
            </a:pPr>
            <a:r>
              <a:rPr lang="pl-PL" dirty="0"/>
              <a:t>Ct montażu przed i po docelowej poprawie [sec.]</a:t>
            </a:r>
          </a:p>
        </c:rich>
      </c:tx>
      <c:layout>
        <c:manualLayout>
          <c:xMode val="edge"/>
          <c:yMode val="edge"/>
          <c:x val="0.16862326014410564"/>
          <c:y val="0"/>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Sheet1!$E$11:$E$12</c:f>
              <c:strCache>
                <c:ptCount val="2"/>
                <c:pt idx="0">
                  <c:v>Ct przed</c:v>
                </c:pt>
                <c:pt idx="1">
                  <c:v>Ct po</c:v>
                </c:pt>
              </c:strCache>
            </c:strRef>
          </c:cat>
          <c:val>
            <c:numRef>
              <c:f>Sheet1!$F$11:$F$12</c:f>
              <c:numCache>
                <c:formatCode>0</c:formatCode>
                <c:ptCount val="2"/>
                <c:pt idx="0">
                  <c:v>188.66666666666666</c:v>
                </c:pt>
                <c:pt idx="1">
                  <c:v>139.35</c:v>
                </c:pt>
              </c:numCache>
            </c:numRef>
          </c:val>
          <c:extLst>
            <c:ext xmlns:c16="http://schemas.microsoft.com/office/drawing/2014/chart" uri="{C3380CC4-5D6E-409C-BE32-E72D297353CC}">
              <c16:uniqueId val="{00000000-E972-4BC4-A5EA-FF7BDD5A1D4B}"/>
            </c:ext>
          </c:extLst>
        </c:ser>
        <c:dLbls>
          <c:showLegendKey val="0"/>
          <c:showVal val="0"/>
          <c:showCatName val="0"/>
          <c:showSerName val="0"/>
          <c:showPercent val="0"/>
          <c:showBubbleSize val="0"/>
        </c:dLbls>
        <c:gapWidth val="219"/>
        <c:overlap val="-27"/>
        <c:axId val="2105439519"/>
        <c:axId val="2105450335"/>
      </c:barChart>
      <c:catAx>
        <c:axId val="21054395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2105450335"/>
        <c:crosses val="autoZero"/>
        <c:auto val="1"/>
        <c:lblAlgn val="ctr"/>
        <c:lblOffset val="100"/>
        <c:noMultiLvlLbl val="0"/>
      </c:catAx>
      <c:valAx>
        <c:axId val="2105450335"/>
        <c:scaling>
          <c:orientation val="minMax"/>
          <c:max val="220"/>
          <c:min val="0"/>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2105439519"/>
        <c:crosses val="autoZero"/>
        <c:crossBetween val="between"/>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solidFill>
            <a:schemeClr val="bg1"/>
          </a:solidFill>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5B_E12D201E.xml><?xml version="1.0" encoding="utf-8"?>
<p188:cmLst xmlns:a="http://schemas.openxmlformats.org/drawingml/2006/main" xmlns:r="http://schemas.openxmlformats.org/officeDocument/2006/relationships" xmlns:p188="http://schemas.microsoft.com/office/powerpoint/2018/8/main">
  <p188:cm id="{4DC7AE6C-D5ED-49B0-A6A1-FB257722B679}" authorId="{5728F3BA-8F0E-21ED-1922-2E9ED1C81C4E}" created="2022-08-04T17:12:56.189">
    <pc:sldMkLst xmlns:pc="http://schemas.microsoft.com/office/powerpoint/2013/main/command">
      <pc:docMk/>
      <pc:sldMk cId="3777830942" sldId="347"/>
    </pc:sldMkLst>
    <p188:txBody>
      <a:bodyPr/>
      <a:lstStyle/>
      <a:p>
        <a:r>
          <a:rPr lang="pl-PL"/>
          <a:t>JA tu zamiast continous improvement dałbym : Wytypowanie sekwencji czynności i stanowisk do automatyzacji
</a:t>
        </a:r>
      </a:p>
    </p188:txBody>
  </p188:cm>
</p188:cmLst>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ED74F4-6377-4C5A-8B02-2A9720B416E8}" type="doc">
      <dgm:prSet loTypeId="urn:microsoft.com/office/officeart/2005/8/layout/bProcess4" loCatId="process" qsTypeId="urn:microsoft.com/office/officeart/2005/8/quickstyle/simple4" qsCatId="simple" csTypeId="urn:microsoft.com/office/officeart/2005/8/colors/accent1_4" csCatId="accent1" phldr="1"/>
      <dgm:spPr/>
      <dgm:t>
        <a:bodyPr/>
        <a:lstStyle/>
        <a:p>
          <a:endParaRPr lang="pl-PL"/>
        </a:p>
      </dgm:t>
    </dgm:pt>
    <dgm:pt modelId="{CFA93A7B-96CD-4652-B8B2-3F6241B79DDA}">
      <dgm:prSet phldrT="[Tekst]" custT="1"/>
      <dgm:spPr/>
      <dgm:t>
        <a:bodyPr/>
        <a:lstStyle/>
        <a:p>
          <a:r>
            <a:rPr lang="pl-PL" sz="1800" dirty="0"/>
            <a:t>IDENTYFIKACJA PRZYCZYN POSTOJÓW STANOWISK NA LINIACH + ANALIZA WYNIKÓW</a:t>
          </a:r>
        </a:p>
      </dgm:t>
    </dgm:pt>
    <dgm:pt modelId="{58CC656B-ECC0-48FA-A73F-2263F0F45C6C}" type="parTrans" cxnId="{5CD03254-FF08-4469-B89F-26116B3B9E64}">
      <dgm:prSet/>
      <dgm:spPr/>
      <dgm:t>
        <a:bodyPr/>
        <a:lstStyle/>
        <a:p>
          <a:endParaRPr lang="pl-PL" sz="1800"/>
        </a:p>
      </dgm:t>
    </dgm:pt>
    <dgm:pt modelId="{784C1878-571C-4A83-951E-9E2E50CFC7DD}" type="sibTrans" cxnId="{5CD03254-FF08-4469-B89F-26116B3B9E64}">
      <dgm:prSet/>
      <dgm:spPr/>
      <dgm:t>
        <a:bodyPr/>
        <a:lstStyle/>
        <a:p>
          <a:endParaRPr lang="pl-PL" sz="1800"/>
        </a:p>
      </dgm:t>
    </dgm:pt>
    <dgm:pt modelId="{B7EC52F6-17E7-4466-8A70-58BA88F37DAD}">
      <dgm:prSet phldrT="[Tekst]" custT="1"/>
      <dgm:spPr/>
      <dgm:t>
        <a:bodyPr/>
        <a:lstStyle/>
        <a:p>
          <a:r>
            <a:rPr lang="pl-PL" sz="1800" dirty="0"/>
            <a:t>ZBUDOWANIE FYNDAMENTÓW PRACY – WARSZTATY LEAN MANUFACTURING Z OPERATORAMI</a:t>
          </a:r>
        </a:p>
      </dgm:t>
    </dgm:pt>
    <dgm:pt modelId="{F84E9F40-D040-461D-9B0F-AFB6AB52230F}" type="parTrans" cxnId="{D45C92F3-40E1-46C5-B8C0-EECEF89476E7}">
      <dgm:prSet/>
      <dgm:spPr/>
      <dgm:t>
        <a:bodyPr/>
        <a:lstStyle/>
        <a:p>
          <a:endParaRPr lang="pl-PL" sz="1800"/>
        </a:p>
      </dgm:t>
    </dgm:pt>
    <dgm:pt modelId="{F0CD1654-BD22-4CEE-A092-9E34AD38A336}" type="sibTrans" cxnId="{D45C92F3-40E1-46C5-B8C0-EECEF89476E7}">
      <dgm:prSet/>
      <dgm:spPr/>
      <dgm:t>
        <a:bodyPr/>
        <a:lstStyle/>
        <a:p>
          <a:endParaRPr lang="pl-PL" sz="1800"/>
        </a:p>
      </dgm:t>
    </dgm:pt>
    <dgm:pt modelId="{67FF6848-D01D-489D-B43F-51AB01288DDC}">
      <dgm:prSet phldrT="[Tekst]" custT="1"/>
      <dgm:spPr/>
      <dgm:t>
        <a:bodyPr/>
        <a:lstStyle/>
        <a:p>
          <a:r>
            <a:rPr lang="pl-PL" sz="1800" dirty="0"/>
            <a:t>PLANOWANIE PRODUKCJI (OBRÓBKA I MONTAŻ), ZABEZPIECZNENIE MATERIAŁOWE LINII MONTAŻOWYCH </a:t>
          </a:r>
        </a:p>
      </dgm:t>
    </dgm:pt>
    <dgm:pt modelId="{5FEB1968-0936-414A-89A4-294B970E1B35}" type="parTrans" cxnId="{93CC2D78-92E9-47E7-A9A8-6FBD9287DF07}">
      <dgm:prSet/>
      <dgm:spPr/>
      <dgm:t>
        <a:bodyPr/>
        <a:lstStyle/>
        <a:p>
          <a:endParaRPr lang="pl-PL" sz="1800"/>
        </a:p>
      </dgm:t>
    </dgm:pt>
    <dgm:pt modelId="{7C4C2DF4-D92C-4D69-AB17-F0F8192B0942}" type="sibTrans" cxnId="{93CC2D78-92E9-47E7-A9A8-6FBD9287DF07}">
      <dgm:prSet/>
      <dgm:spPr/>
      <dgm:t>
        <a:bodyPr/>
        <a:lstStyle/>
        <a:p>
          <a:endParaRPr lang="pl-PL" sz="1800"/>
        </a:p>
      </dgm:t>
    </dgm:pt>
    <dgm:pt modelId="{0D9A23D1-1181-4C51-841D-EB063C5FC42B}">
      <dgm:prSet phldrT="[Tekst]" custT="1"/>
      <dgm:spPr/>
      <dgm:t>
        <a:bodyPr/>
        <a:lstStyle/>
        <a:p>
          <a:r>
            <a:rPr lang="pl-PL" sz="1800" dirty="0"/>
            <a:t>NORMOWANIE DZIENNE WYNIKÓW PRODUKCJI, INSTRUKCJE PRACY</a:t>
          </a:r>
        </a:p>
      </dgm:t>
    </dgm:pt>
    <dgm:pt modelId="{A5AB6231-8547-4B8D-898F-FBE47EC1FEC6}" type="parTrans" cxnId="{9A4E0E34-EAB2-44F4-8F00-B31DA51568F2}">
      <dgm:prSet/>
      <dgm:spPr/>
      <dgm:t>
        <a:bodyPr/>
        <a:lstStyle/>
        <a:p>
          <a:endParaRPr lang="pl-PL" sz="1800"/>
        </a:p>
      </dgm:t>
    </dgm:pt>
    <dgm:pt modelId="{B689246A-B9C5-4F5F-BB0D-9B3578F3E2A2}" type="sibTrans" cxnId="{9A4E0E34-EAB2-44F4-8F00-B31DA51568F2}">
      <dgm:prSet/>
      <dgm:spPr/>
      <dgm:t>
        <a:bodyPr/>
        <a:lstStyle/>
        <a:p>
          <a:endParaRPr lang="pl-PL" sz="1800"/>
        </a:p>
      </dgm:t>
    </dgm:pt>
    <dgm:pt modelId="{6C47EA7E-B515-420B-9127-10C7C7CB5E93}">
      <dgm:prSet phldrT="[Tekst]" custT="1"/>
      <dgm:spPr/>
      <dgm:t>
        <a:bodyPr/>
        <a:lstStyle/>
        <a:p>
          <a:r>
            <a:rPr lang="pl-PL" sz="1800" dirty="0"/>
            <a:t>OPTYMALIZACJA METODY PRACY NA STANOWISKACH: METODYKA, STANDARDY, OPRZYRZĄDOWANIA, LAY OUT</a:t>
          </a:r>
        </a:p>
      </dgm:t>
    </dgm:pt>
    <dgm:pt modelId="{E04AFF6D-F6B1-4166-95D9-ABC7B6052F1C}" type="parTrans" cxnId="{463BC0B9-AD6B-4C51-B357-DEB2199A2990}">
      <dgm:prSet/>
      <dgm:spPr/>
      <dgm:t>
        <a:bodyPr/>
        <a:lstStyle/>
        <a:p>
          <a:endParaRPr lang="pl-PL" sz="1800"/>
        </a:p>
      </dgm:t>
    </dgm:pt>
    <dgm:pt modelId="{FF81267D-9F0C-4DDF-8D95-5DC0010D7BF1}" type="sibTrans" cxnId="{463BC0B9-AD6B-4C51-B357-DEB2199A2990}">
      <dgm:prSet/>
      <dgm:spPr/>
      <dgm:t>
        <a:bodyPr/>
        <a:lstStyle/>
        <a:p>
          <a:endParaRPr lang="pl-PL" sz="1800"/>
        </a:p>
      </dgm:t>
    </dgm:pt>
    <dgm:pt modelId="{34F14592-F433-44AB-BDBA-D755313B389A}">
      <dgm:prSet phldrT="[Tekst]" custT="1"/>
      <dgm:spPr/>
      <dgm:t>
        <a:bodyPr/>
        <a:lstStyle/>
        <a:p>
          <a:r>
            <a:rPr lang="pl-PL" sz="1800" dirty="0"/>
            <a:t>BALANSOWANIE OPERACJI NA POSZCZEGÓLNYCH STANOWISKACH PRACY</a:t>
          </a:r>
        </a:p>
      </dgm:t>
    </dgm:pt>
    <dgm:pt modelId="{613EBCB1-1DB1-4D94-B9D0-1F8A9C4838E0}" type="parTrans" cxnId="{18984D3C-FA05-4B1D-A01E-BFBA609B328C}">
      <dgm:prSet/>
      <dgm:spPr/>
      <dgm:t>
        <a:bodyPr/>
        <a:lstStyle/>
        <a:p>
          <a:endParaRPr lang="pl-PL" sz="1800"/>
        </a:p>
      </dgm:t>
    </dgm:pt>
    <dgm:pt modelId="{7D43632D-0CAB-4ED0-8675-D134085ABDE5}" type="sibTrans" cxnId="{18984D3C-FA05-4B1D-A01E-BFBA609B328C}">
      <dgm:prSet/>
      <dgm:spPr/>
      <dgm:t>
        <a:bodyPr/>
        <a:lstStyle/>
        <a:p>
          <a:endParaRPr lang="pl-PL" sz="1800"/>
        </a:p>
      </dgm:t>
    </dgm:pt>
    <dgm:pt modelId="{2DF35CD3-746C-42E7-B4A2-1AC524F9452F}">
      <dgm:prSet phldrT="[Tekst]" custT="1"/>
      <dgm:spPr/>
      <dgm:t>
        <a:bodyPr/>
        <a:lstStyle/>
        <a:p>
          <a:r>
            <a:rPr lang="pl-PL" sz="1800" dirty="0"/>
            <a:t>ZARZĄDZANIE WIZUALNE + ANDON NA STANOWISKACH PRACY</a:t>
          </a:r>
        </a:p>
      </dgm:t>
    </dgm:pt>
    <dgm:pt modelId="{582CA1EC-2E02-4C8D-B764-A1D077F48311}" type="parTrans" cxnId="{8BA10901-DF49-4495-A8EC-C4AFE67E7BE9}">
      <dgm:prSet/>
      <dgm:spPr/>
      <dgm:t>
        <a:bodyPr/>
        <a:lstStyle/>
        <a:p>
          <a:endParaRPr lang="pl-PL" sz="1800"/>
        </a:p>
      </dgm:t>
    </dgm:pt>
    <dgm:pt modelId="{B3638BCA-D5CE-4B30-AB53-5C7E3A6DBCE5}" type="sibTrans" cxnId="{8BA10901-DF49-4495-A8EC-C4AFE67E7BE9}">
      <dgm:prSet/>
      <dgm:spPr/>
      <dgm:t>
        <a:bodyPr/>
        <a:lstStyle/>
        <a:p>
          <a:endParaRPr lang="pl-PL" sz="1800"/>
        </a:p>
      </dgm:t>
    </dgm:pt>
    <dgm:pt modelId="{0EAD1608-352E-46B6-A6B8-EC90E15A56E7}">
      <dgm:prSet phldrT="[Tekst]" custT="1"/>
      <dgm:spPr/>
      <dgm:t>
        <a:bodyPr/>
        <a:lstStyle/>
        <a:p>
          <a:r>
            <a:rPr lang="pl-PL" sz="1800" dirty="0"/>
            <a:t>POMIAR Ct POSZCZEGÓLNCH OPERACJI – WERYFIKACJA AKTUALNYCH CZASÓW TECHNOLOGICZNYCH</a:t>
          </a:r>
        </a:p>
      </dgm:t>
    </dgm:pt>
    <dgm:pt modelId="{BD39BB6F-DC5E-4455-ABAC-23F88408B30E}" type="parTrans" cxnId="{31CCE609-A01E-436A-88D3-42C4CA8E6483}">
      <dgm:prSet/>
      <dgm:spPr/>
      <dgm:t>
        <a:bodyPr/>
        <a:lstStyle/>
        <a:p>
          <a:endParaRPr lang="pl-PL" sz="1800"/>
        </a:p>
      </dgm:t>
    </dgm:pt>
    <dgm:pt modelId="{56442CD1-B3F4-41BD-A965-D94D6EB6E43E}" type="sibTrans" cxnId="{31CCE609-A01E-436A-88D3-42C4CA8E6483}">
      <dgm:prSet/>
      <dgm:spPr/>
      <dgm:t>
        <a:bodyPr/>
        <a:lstStyle/>
        <a:p>
          <a:endParaRPr lang="pl-PL" sz="1800"/>
        </a:p>
      </dgm:t>
    </dgm:pt>
    <dgm:pt modelId="{97719FF1-DB61-4E6B-ADE0-C4014BB6A567}">
      <dgm:prSet phldrT="[Tekst]" custT="1"/>
      <dgm:spPr/>
      <dgm:t>
        <a:bodyPr/>
        <a:lstStyle/>
        <a:p>
          <a:r>
            <a:rPr lang="pl-PL" sz="1800" dirty="0"/>
            <a:t>WYTYPOWANIE SEKWENCJI CZYNNOŚCI I STANOWISK DO AUTOMATYZACJI</a:t>
          </a:r>
        </a:p>
      </dgm:t>
    </dgm:pt>
    <dgm:pt modelId="{D0F5BCE2-F611-489A-8651-4002380E06C6}" type="parTrans" cxnId="{FE46573B-9A74-4FE3-91D8-0EEDA9F6E4F8}">
      <dgm:prSet/>
      <dgm:spPr/>
      <dgm:t>
        <a:bodyPr/>
        <a:lstStyle/>
        <a:p>
          <a:endParaRPr lang="pl-PL" sz="1800"/>
        </a:p>
      </dgm:t>
    </dgm:pt>
    <dgm:pt modelId="{C23C2F8D-66B9-4582-94BC-E0D354D202CC}" type="sibTrans" cxnId="{FE46573B-9A74-4FE3-91D8-0EEDA9F6E4F8}">
      <dgm:prSet/>
      <dgm:spPr/>
      <dgm:t>
        <a:bodyPr/>
        <a:lstStyle/>
        <a:p>
          <a:endParaRPr lang="pl-PL" sz="1800"/>
        </a:p>
      </dgm:t>
    </dgm:pt>
    <dgm:pt modelId="{135A4F87-AE63-4A4A-B3FA-D2DA0EE5AC82}" type="pres">
      <dgm:prSet presAssocID="{11ED74F4-6377-4C5A-8B02-2A9720B416E8}" presName="Name0" presStyleCnt="0">
        <dgm:presLayoutVars>
          <dgm:dir/>
          <dgm:resizeHandles/>
        </dgm:presLayoutVars>
      </dgm:prSet>
      <dgm:spPr/>
    </dgm:pt>
    <dgm:pt modelId="{011FFC7B-0DD2-4304-9E99-18A18EEE7899}" type="pres">
      <dgm:prSet presAssocID="{CFA93A7B-96CD-4652-B8B2-3F6241B79DDA}" presName="compNode" presStyleCnt="0"/>
      <dgm:spPr/>
    </dgm:pt>
    <dgm:pt modelId="{93A7F27E-0EA3-48DB-9129-7E37DC26197F}" type="pres">
      <dgm:prSet presAssocID="{CFA93A7B-96CD-4652-B8B2-3F6241B79DDA}" presName="dummyConnPt" presStyleCnt="0"/>
      <dgm:spPr/>
    </dgm:pt>
    <dgm:pt modelId="{E0157175-88A0-4FB3-898D-69E804114CFC}" type="pres">
      <dgm:prSet presAssocID="{CFA93A7B-96CD-4652-B8B2-3F6241B79DDA}" presName="node" presStyleLbl="node1" presStyleIdx="0" presStyleCnt="9">
        <dgm:presLayoutVars>
          <dgm:bulletEnabled val="1"/>
        </dgm:presLayoutVars>
      </dgm:prSet>
      <dgm:spPr/>
    </dgm:pt>
    <dgm:pt modelId="{8FDF0352-C9F5-4199-AC8B-BBD4C660EEF3}" type="pres">
      <dgm:prSet presAssocID="{784C1878-571C-4A83-951E-9E2E50CFC7DD}" presName="sibTrans" presStyleLbl="bgSibTrans2D1" presStyleIdx="0" presStyleCnt="8"/>
      <dgm:spPr/>
    </dgm:pt>
    <dgm:pt modelId="{99E2DB4B-965C-46FD-BE6E-3C948C604805}" type="pres">
      <dgm:prSet presAssocID="{B7EC52F6-17E7-4466-8A70-58BA88F37DAD}" presName="compNode" presStyleCnt="0"/>
      <dgm:spPr/>
    </dgm:pt>
    <dgm:pt modelId="{2C21B570-F4A0-44B8-B1EA-C84501ECBA90}" type="pres">
      <dgm:prSet presAssocID="{B7EC52F6-17E7-4466-8A70-58BA88F37DAD}" presName="dummyConnPt" presStyleCnt="0"/>
      <dgm:spPr/>
    </dgm:pt>
    <dgm:pt modelId="{2CF89FAC-2AD6-4E0B-8355-DAC0967A0E7C}" type="pres">
      <dgm:prSet presAssocID="{B7EC52F6-17E7-4466-8A70-58BA88F37DAD}" presName="node" presStyleLbl="node1" presStyleIdx="1" presStyleCnt="9">
        <dgm:presLayoutVars>
          <dgm:bulletEnabled val="1"/>
        </dgm:presLayoutVars>
      </dgm:prSet>
      <dgm:spPr/>
    </dgm:pt>
    <dgm:pt modelId="{F0618D0A-5890-439A-AE9D-A092FD7B0DA9}" type="pres">
      <dgm:prSet presAssocID="{F0CD1654-BD22-4CEE-A092-9E34AD38A336}" presName="sibTrans" presStyleLbl="bgSibTrans2D1" presStyleIdx="1" presStyleCnt="8"/>
      <dgm:spPr/>
    </dgm:pt>
    <dgm:pt modelId="{F713E1B0-AD38-45D0-8B5F-92299C52F45D}" type="pres">
      <dgm:prSet presAssocID="{67FF6848-D01D-489D-B43F-51AB01288DDC}" presName="compNode" presStyleCnt="0"/>
      <dgm:spPr/>
    </dgm:pt>
    <dgm:pt modelId="{87F9F569-7408-46E8-833A-B2B33C053A6A}" type="pres">
      <dgm:prSet presAssocID="{67FF6848-D01D-489D-B43F-51AB01288DDC}" presName="dummyConnPt" presStyleCnt="0"/>
      <dgm:spPr/>
    </dgm:pt>
    <dgm:pt modelId="{1E86AA28-FB0A-40F8-ACBE-D38209ABA4CA}" type="pres">
      <dgm:prSet presAssocID="{67FF6848-D01D-489D-B43F-51AB01288DDC}" presName="node" presStyleLbl="node1" presStyleIdx="2" presStyleCnt="9">
        <dgm:presLayoutVars>
          <dgm:bulletEnabled val="1"/>
        </dgm:presLayoutVars>
      </dgm:prSet>
      <dgm:spPr/>
    </dgm:pt>
    <dgm:pt modelId="{9B10643C-0979-4062-B8C2-5CA93E9D4BEB}" type="pres">
      <dgm:prSet presAssocID="{7C4C2DF4-D92C-4D69-AB17-F0F8192B0942}" presName="sibTrans" presStyleLbl="bgSibTrans2D1" presStyleIdx="2" presStyleCnt="8"/>
      <dgm:spPr/>
    </dgm:pt>
    <dgm:pt modelId="{F5DC90C6-8EF4-4459-87D8-FED86FB56ED9}" type="pres">
      <dgm:prSet presAssocID="{0D9A23D1-1181-4C51-841D-EB063C5FC42B}" presName="compNode" presStyleCnt="0"/>
      <dgm:spPr/>
    </dgm:pt>
    <dgm:pt modelId="{856EF039-3C38-4CA0-8E32-00F95A1B0EFD}" type="pres">
      <dgm:prSet presAssocID="{0D9A23D1-1181-4C51-841D-EB063C5FC42B}" presName="dummyConnPt" presStyleCnt="0"/>
      <dgm:spPr/>
    </dgm:pt>
    <dgm:pt modelId="{25048203-DDDC-400E-BB7A-4C189E446744}" type="pres">
      <dgm:prSet presAssocID="{0D9A23D1-1181-4C51-841D-EB063C5FC42B}" presName="node" presStyleLbl="node1" presStyleIdx="3" presStyleCnt="9">
        <dgm:presLayoutVars>
          <dgm:bulletEnabled val="1"/>
        </dgm:presLayoutVars>
      </dgm:prSet>
      <dgm:spPr/>
    </dgm:pt>
    <dgm:pt modelId="{692979D9-6BF6-4A2C-B374-8C7335768FD4}" type="pres">
      <dgm:prSet presAssocID="{B689246A-B9C5-4F5F-BB0D-9B3578F3E2A2}" presName="sibTrans" presStyleLbl="bgSibTrans2D1" presStyleIdx="3" presStyleCnt="8"/>
      <dgm:spPr/>
    </dgm:pt>
    <dgm:pt modelId="{BBC70B24-B05C-4E9B-9C4C-BFA34E1CFF21}" type="pres">
      <dgm:prSet presAssocID="{6C47EA7E-B515-420B-9127-10C7C7CB5E93}" presName="compNode" presStyleCnt="0"/>
      <dgm:spPr/>
    </dgm:pt>
    <dgm:pt modelId="{32F227EB-F086-45BE-A433-22D94F562852}" type="pres">
      <dgm:prSet presAssocID="{6C47EA7E-B515-420B-9127-10C7C7CB5E93}" presName="dummyConnPt" presStyleCnt="0"/>
      <dgm:spPr/>
    </dgm:pt>
    <dgm:pt modelId="{1322D346-8CE7-4CFE-88C5-BEEB2716890B}" type="pres">
      <dgm:prSet presAssocID="{6C47EA7E-B515-420B-9127-10C7C7CB5E93}" presName="node" presStyleLbl="node1" presStyleIdx="4" presStyleCnt="9">
        <dgm:presLayoutVars>
          <dgm:bulletEnabled val="1"/>
        </dgm:presLayoutVars>
      </dgm:prSet>
      <dgm:spPr/>
    </dgm:pt>
    <dgm:pt modelId="{59F5D4A4-EC52-41A1-BBD4-A67F74474850}" type="pres">
      <dgm:prSet presAssocID="{FF81267D-9F0C-4DDF-8D95-5DC0010D7BF1}" presName="sibTrans" presStyleLbl="bgSibTrans2D1" presStyleIdx="4" presStyleCnt="8"/>
      <dgm:spPr/>
    </dgm:pt>
    <dgm:pt modelId="{CFDCB136-6C05-4F6A-893D-ACE1D7E6E24B}" type="pres">
      <dgm:prSet presAssocID="{34F14592-F433-44AB-BDBA-D755313B389A}" presName="compNode" presStyleCnt="0"/>
      <dgm:spPr/>
    </dgm:pt>
    <dgm:pt modelId="{4AE3E446-DFA4-4141-B23E-94C124AD22FC}" type="pres">
      <dgm:prSet presAssocID="{34F14592-F433-44AB-BDBA-D755313B389A}" presName="dummyConnPt" presStyleCnt="0"/>
      <dgm:spPr/>
    </dgm:pt>
    <dgm:pt modelId="{AF223335-32AF-4F89-9D3F-3C7EED2067F5}" type="pres">
      <dgm:prSet presAssocID="{34F14592-F433-44AB-BDBA-D755313B389A}" presName="node" presStyleLbl="node1" presStyleIdx="5" presStyleCnt="9">
        <dgm:presLayoutVars>
          <dgm:bulletEnabled val="1"/>
        </dgm:presLayoutVars>
      </dgm:prSet>
      <dgm:spPr/>
    </dgm:pt>
    <dgm:pt modelId="{FDB59D8D-1E4D-48A1-AA09-2DE67D5387F6}" type="pres">
      <dgm:prSet presAssocID="{7D43632D-0CAB-4ED0-8675-D134085ABDE5}" presName="sibTrans" presStyleLbl="bgSibTrans2D1" presStyleIdx="5" presStyleCnt="8"/>
      <dgm:spPr/>
    </dgm:pt>
    <dgm:pt modelId="{76B23DEB-8405-4557-809C-E4E6D152EB03}" type="pres">
      <dgm:prSet presAssocID="{2DF35CD3-746C-42E7-B4A2-1AC524F9452F}" presName="compNode" presStyleCnt="0"/>
      <dgm:spPr/>
    </dgm:pt>
    <dgm:pt modelId="{3C695D88-5A48-4F8D-B9E1-691A78D88035}" type="pres">
      <dgm:prSet presAssocID="{2DF35CD3-746C-42E7-B4A2-1AC524F9452F}" presName="dummyConnPt" presStyleCnt="0"/>
      <dgm:spPr/>
    </dgm:pt>
    <dgm:pt modelId="{65E48585-E26B-46FF-8E04-DC80922620A0}" type="pres">
      <dgm:prSet presAssocID="{2DF35CD3-746C-42E7-B4A2-1AC524F9452F}" presName="node" presStyleLbl="node1" presStyleIdx="6" presStyleCnt="9">
        <dgm:presLayoutVars>
          <dgm:bulletEnabled val="1"/>
        </dgm:presLayoutVars>
      </dgm:prSet>
      <dgm:spPr/>
    </dgm:pt>
    <dgm:pt modelId="{469CA5D6-6B76-41FD-8CF8-4EF8014CA745}" type="pres">
      <dgm:prSet presAssocID="{B3638BCA-D5CE-4B30-AB53-5C7E3A6DBCE5}" presName="sibTrans" presStyleLbl="bgSibTrans2D1" presStyleIdx="6" presStyleCnt="8"/>
      <dgm:spPr/>
    </dgm:pt>
    <dgm:pt modelId="{707F9012-53E0-4323-ACB9-294184A8D39E}" type="pres">
      <dgm:prSet presAssocID="{0EAD1608-352E-46B6-A6B8-EC90E15A56E7}" presName="compNode" presStyleCnt="0"/>
      <dgm:spPr/>
    </dgm:pt>
    <dgm:pt modelId="{43DBE27F-975A-4A83-934B-D35EF1E6BB06}" type="pres">
      <dgm:prSet presAssocID="{0EAD1608-352E-46B6-A6B8-EC90E15A56E7}" presName="dummyConnPt" presStyleCnt="0"/>
      <dgm:spPr/>
    </dgm:pt>
    <dgm:pt modelId="{935B35CA-8DC6-4F0C-9D88-10E472936186}" type="pres">
      <dgm:prSet presAssocID="{0EAD1608-352E-46B6-A6B8-EC90E15A56E7}" presName="node" presStyleLbl="node1" presStyleIdx="7" presStyleCnt="9">
        <dgm:presLayoutVars>
          <dgm:bulletEnabled val="1"/>
        </dgm:presLayoutVars>
      </dgm:prSet>
      <dgm:spPr/>
    </dgm:pt>
    <dgm:pt modelId="{CCB0EF5D-553C-4ACF-8BA6-124C67E68967}" type="pres">
      <dgm:prSet presAssocID="{56442CD1-B3F4-41BD-A965-D94D6EB6E43E}" presName="sibTrans" presStyleLbl="bgSibTrans2D1" presStyleIdx="7" presStyleCnt="8"/>
      <dgm:spPr/>
    </dgm:pt>
    <dgm:pt modelId="{63DBD1B9-0B8A-421D-A520-6D998344BF6F}" type="pres">
      <dgm:prSet presAssocID="{97719FF1-DB61-4E6B-ADE0-C4014BB6A567}" presName="compNode" presStyleCnt="0"/>
      <dgm:spPr/>
    </dgm:pt>
    <dgm:pt modelId="{FF18393B-4921-4FE5-8C95-C53E8C3117F7}" type="pres">
      <dgm:prSet presAssocID="{97719FF1-DB61-4E6B-ADE0-C4014BB6A567}" presName="dummyConnPt" presStyleCnt="0"/>
      <dgm:spPr/>
    </dgm:pt>
    <dgm:pt modelId="{D414C290-357B-4EA6-98A6-1B8D02210C96}" type="pres">
      <dgm:prSet presAssocID="{97719FF1-DB61-4E6B-ADE0-C4014BB6A567}" presName="node" presStyleLbl="node1" presStyleIdx="8" presStyleCnt="9">
        <dgm:presLayoutVars>
          <dgm:bulletEnabled val="1"/>
        </dgm:presLayoutVars>
      </dgm:prSet>
      <dgm:spPr/>
    </dgm:pt>
  </dgm:ptLst>
  <dgm:cxnLst>
    <dgm:cxn modelId="{8BA10901-DF49-4495-A8EC-C4AFE67E7BE9}" srcId="{11ED74F4-6377-4C5A-8B02-2A9720B416E8}" destId="{2DF35CD3-746C-42E7-B4A2-1AC524F9452F}" srcOrd="6" destOrd="0" parTransId="{582CA1EC-2E02-4C8D-B764-A1D077F48311}" sibTransId="{B3638BCA-D5CE-4B30-AB53-5C7E3A6DBCE5}"/>
    <dgm:cxn modelId="{C5C5AA06-4EE0-4E31-98D8-C4BB7DC244C1}" type="presOf" srcId="{2DF35CD3-746C-42E7-B4A2-1AC524F9452F}" destId="{65E48585-E26B-46FF-8E04-DC80922620A0}" srcOrd="0" destOrd="0" presId="urn:microsoft.com/office/officeart/2005/8/layout/bProcess4"/>
    <dgm:cxn modelId="{31CCE609-A01E-436A-88D3-42C4CA8E6483}" srcId="{11ED74F4-6377-4C5A-8B02-2A9720B416E8}" destId="{0EAD1608-352E-46B6-A6B8-EC90E15A56E7}" srcOrd="7" destOrd="0" parTransId="{BD39BB6F-DC5E-4455-ABAC-23F88408B30E}" sibTransId="{56442CD1-B3F4-41BD-A965-D94D6EB6E43E}"/>
    <dgm:cxn modelId="{CC3A7811-577C-49DA-AC0A-2624473DE264}" type="presOf" srcId="{34F14592-F433-44AB-BDBA-D755313B389A}" destId="{AF223335-32AF-4F89-9D3F-3C7EED2067F5}" srcOrd="0" destOrd="0" presId="urn:microsoft.com/office/officeart/2005/8/layout/bProcess4"/>
    <dgm:cxn modelId="{DFD0F011-35FA-458B-8064-F221BB2B14F2}" type="presOf" srcId="{FF81267D-9F0C-4DDF-8D95-5DC0010D7BF1}" destId="{59F5D4A4-EC52-41A1-BBD4-A67F74474850}" srcOrd="0" destOrd="0" presId="urn:microsoft.com/office/officeart/2005/8/layout/bProcess4"/>
    <dgm:cxn modelId="{8344F415-B7A6-446B-83BD-BC9168DB0AF7}" type="presOf" srcId="{11ED74F4-6377-4C5A-8B02-2A9720B416E8}" destId="{135A4F87-AE63-4A4A-B3FA-D2DA0EE5AC82}" srcOrd="0" destOrd="0" presId="urn:microsoft.com/office/officeart/2005/8/layout/bProcess4"/>
    <dgm:cxn modelId="{20A61B1D-15A1-43A7-BD8B-FEAE4840CAE9}" type="presOf" srcId="{6C47EA7E-B515-420B-9127-10C7C7CB5E93}" destId="{1322D346-8CE7-4CFE-88C5-BEEB2716890B}" srcOrd="0" destOrd="0" presId="urn:microsoft.com/office/officeart/2005/8/layout/bProcess4"/>
    <dgm:cxn modelId="{780DFB21-D798-4354-9773-A655394444A8}" type="presOf" srcId="{B7EC52F6-17E7-4466-8A70-58BA88F37DAD}" destId="{2CF89FAC-2AD6-4E0B-8355-DAC0967A0E7C}" srcOrd="0" destOrd="0" presId="urn:microsoft.com/office/officeart/2005/8/layout/bProcess4"/>
    <dgm:cxn modelId="{B8B90726-B2B4-4235-86DE-EDD1ECFEAC11}" type="presOf" srcId="{0EAD1608-352E-46B6-A6B8-EC90E15A56E7}" destId="{935B35CA-8DC6-4F0C-9D88-10E472936186}" srcOrd="0" destOrd="0" presId="urn:microsoft.com/office/officeart/2005/8/layout/bProcess4"/>
    <dgm:cxn modelId="{1E9A812D-E46C-4B7E-AFF5-9ECCCA671D32}" type="presOf" srcId="{7D43632D-0CAB-4ED0-8675-D134085ABDE5}" destId="{FDB59D8D-1E4D-48A1-AA09-2DE67D5387F6}" srcOrd="0" destOrd="0" presId="urn:microsoft.com/office/officeart/2005/8/layout/bProcess4"/>
    <dgm:cxn modelId="{9A4E0E34-EAB2-44F4-8F00-B31DA51568F2}" srcId="{11ED74F4-6377-4C5A-8B02-2A9720B416E8}" destId="{0D9A23D1-1181-4C51-841D-EB063C5FC42B}" srcOrd="3" destOrd="0" parTransId="{A5AB6231-8547-4B8D-898F-FBE47EC1FEC6}" sibTransId="{B689246A-B9C5-4F5F-BB0D-9B3578F3E2A2}"/>
    <dgm:cxn modelId="{FE46573B-9A74-4FE3-91D8-0EEDA9F6E4F8}" srcId="{11ED74F4-6377-4C5A-8B02-2A9720B416E8}" destId="{97719FF1-DB61-4E6B-ADE0-C4014BB6A567}" srcOrd="8" destOrd="0" parTransId="{D0F5BCE2-F611-489A-8651-4002380E06C6}" sibTransId="{C23C2F8D-66B9-4582-94BC-E0D354D202CC}"/>
    <dgm:cxn modelId="{18984D3C-FA05-4B1D-A01E-BFBA609B328C}" srcId="{11ED74F4-6377-4C5A-8B02-2A9720B416E8}" destId="{34F14592-F433-44AB-BDBA-D755313B389A}" srcOrd="5" destOrd="0" parTransId="{613EBCB1-1DB1-4D94-B9D0-1F8A9C4838E0}" sibTransId="{7D43632D-0CAB-4ED0-8675-D134085ABDE5}"/>
    <dgm:cxn modelId="{995A6062-D22F-49FF-9C0F-2BCCEF5C3986}" type="presOf" srcId="{97719FF1-DB61-4E6B-ADE0-C4014BB6A567}" destId="{D414C290-357B-4EA6-98A6-1B8D02210C96}" srcOrd="0" destOrd="0" presId="urn:microsoft.com/office/officeart/2005/8/layout/bProcess4"/>
    <dgm:cxn modelId="{A0913464-FE68-4BDD-BF6A-73C01C024F05}" type="presOf" srcId="{CFA93A7B-96CD-4652-B8B2-3F6241B79DDA}" destId="{E0157175-88A0-4FB3-898D-69E804114CFC}" srcOrd="0" destOrd="0" presId="urn:microsoft.com/office/officeart/2005/8/layout/bProcess4"/>
    <dgm:cxn modelId="{32B14766-8E16-444D-BE20-B288D2CA013C}" type="presOf" srcId="{B3638BCA-D5CE-4B30-AB53-5C7E3A6DBCE5}" destId="{469CA5D6-6B76-41FD-8CF8-4EF8014CA745}" srcOrd="0" destOrd="0" presId="urn:microsoft.com/office/officeart/2005/8/layout/bProcess4"/>
    <dgm:cxn modelId="{5CD03254-FF08-4469-B89F-26116B3B9E64}" srcId="{11ED74F4-6377-4C5A-8B02-2A9720B416E8}" destId="{CFA93A7B-96CD-4652-B8B2-3F6241B79DDA}" srcOrd="0" destOrd="0" parTransId="{58CC656B-ECC0-48FA-A73F-2263F0F45C6C}" sibTransId="{784C1878-571C-4A83-951E-9E2E50CFC7DD}"/>
    <dgm:cxn modelId="{93CC2D78-92E9-47E7-A9A8-6FBD9287DF07}" srcId="{11ED74F4-6377-4C5A-8B02-2A9720B416E8}" destId="{67FF6848-D01D-489D-B43F-51AB01288DDC}" srcOrd="2" destOrd="0" parTransId="{5FEB1968-0936-414A-89A4-294B970E1B35}" sibTransId="{7C4C2DF4-D92C-4D69-AB17-F0F8192B0942}"/>
    <dgm:cxn modelId="{1622868C-D13F-4FEB-80A6-15905B29EB77}" type="presOf" srcId="{67FF6848-D01D-489D-B43F-51AB01288DDC}" destId="{1E86AA28-FB0A-40F8-ACBE-D38209ABA4CA}" srcOrd="0" destOrd="0" presId="urn:microsoft.com/office/officeart/2005/8/layout/bProcess4"/>
    <dgm:cxn modelId="{C40A5990-2847-4124-9D9B-717139A4FC11}" type="presOf" srcId="{56442CD1-B3F4-41BD-A965-D94D6EB6E43E}" destId="{CCB0EF5D-553C-4ACF-8BA6-124C67E68967}" srcOrd="0" destOrd="0" presId="urn:microsoft.com/office/officeart/2005/8/layout/bProcess4"/>
    <dgm:cxn modelId="{7B99CBA4-986A-46A4-8F07-35605C69B638}" type="presOf" srcId="{F0CD1654-BD22-4CEE-A092-9E34AD38A336}" destId="{F0618D0A-5890-439A-AE9D-A092FD7B0DA9}" srcOrd="0" destOrd="0" presId="urn:microsoft.com/office/officeart/2005/8/layout/bProcess4"/>
    <dgm:cxn modelId="{463BC0B9-AD6B-4C51-B357-DEB2199A2990}" srcId="{11ED74F4-6377-4C5A-8B02-2A9720B416E8}" destId="{6C47EA7E-B515-420B-9127-10C7C7CB5E93}" srcOrd="4" destOrd="0" parTransId="{E04AFF6D-F6B1-4166-95D9-ABC7B6052F1C}" sibTransId="{FF81267D-9F0C-4DDF-8D95-5DC0010D7BF1}"/>
    <dgm:cxn modelId="{3E92E4CD-E1CB-4331-AEC6-DB0655CA809A}" type="presOf" srcId="{0D9A23D1-1181-4C51-841D-EB063C5FC42B}" destId="{25048203-DDDC-400E-BB7A-4C189E446744}" srcOrd="0" destOrd="0" presId="urn:microsoft.com/office/officeart/2005/8/layout/bProcess4"/>
    <dgm:cxn modelId="{59A999DB-DF7A-4109-98EF-B3EC45A2185E}" type="presOf" srcId="{784C1878-571C-4A83-951E-9E2E50CFC7DD}" destId="{8FDF0352-C9F5-4199-AC8B-BBD4C660EEF3}" srcOrd="0" destOrd="0" presId="urn:microsoft.com/office/officeart/2005/8/layout/bProcess4"/>
    <dgm:cxn modelId="{5CD83FDD-76D3-4205-8766-F1279E4FA625}" type="presOf" srcId="{B689246A-B9C5-4F5F-BB0D-9B3578F3E2A2}" destId="{692979D9-6BF6-4A2C-B374-8C7335768FD4}" srcOrd="0" destOrd="0" presId="urn:microsoft.com/office/officeart/2005/8/layout/bProcess4"/>
    <dgm:cxn modelId="{D45C92F3-40E1-46C5-B8C0-EECEF89476E7}" srcId="{11ED74F4-6377-4C5A-8B02-2A9720B416E8}" destId="{B7EC52F6-17E7-4466-8A70-58BA88F37DAD}" srcOrd="1" destOrd="0" parTransId="{F84E9F40-D040-461D-9B0F-AFB6AB52230F}" sibTransId="{F0CD1654-BD22-4CEE-A092-9E34AD38A336}"/>
    <dgm:cxn modelId="{348926FD-07E9-4217-A808-4B9AADDB9332}" type="presOf" srcId="{7C4C2DF4-D92C-4D69-AB17-F0F8192B0942}" destId="{9B10643C-0979-4062-B8C2-5CA93E9D4BEB}" srcOrd="0" destOrd="0" presId="urn:microsoft.com/office/officeart/2005/8/layout/bProcess4"/>
    <dgm:cxn modelId="{0B0CD31A-3AAA-45EE-B1B7-E99DA328E348}" type="presParOf" srcId="{135A4F87-AE63-4A4A-B3FA-D2DA0EE5AC82}" destId="{011FFC7B-0DD2-4304-9E99-18A18EEE7899}" srcOrd="0" destOrd="0" presId="urn:microsoft.com/office/officeart/2005/8/layout/bProcess4"/>
    <dgm:cxn modelId="{7B231414-1D0E-426C-82CD-48EDB8D38760}" type="presParOf" srcId="{011FFC7B-0DD2-4304-9E99-18A18EEE7899}" destId="{93A7F27E-0EA3-48DB-9129-7E37DC26197F}" srcOrd="0" destOrd="0" presId="urn:microsoft.com/office/officeart/2005/8/layout/bProcess4"/>
    <dgm:cxn modelId="{A87E5F9A-0FAA-4344-97C8-5FC7FCCE54BB}" type="presParOf" srcId="{011FFC7B-0DD2-4304-9E99-18A18EEE7899}" destId="{E0157175-88A0-4FB3-898D-69E804114CFC}" srcOrd="1" destOrd="0" presId="urn:microsoft.com/office/officeart/2005/8/layout/bProcess4"/>
    <dgm:cxn modelId="{E644E964-3357-4E35-9633-91D8BCDAFC29}" type="presParOf" srcId="{135A4F87-AE63-4A4A-B3FA-D2DA0EE5AC82}" destId="{8FDF0352-C9F5-4199-AC8B-BBD4C660EEF3}" srcOrd="1" destOrd="0" presId="urn:microsoft.com/office/officeart/2005/8/layout/bProcess4"/>
    <dgm:cxn modelId="{965DA24F-A370-4D02-8D63-77123BFF2851}" type="presParOf" srcId="{135A4F87-AE63-4A4A-B3FA-D2DA0EE5AC82}" destId="{99E2DB4B-965C-46FD-BE6E-3C948C604805}" srcOrd="2" destOrd="0" presId="urn:microsoft.com/office/officeart/2005/8/layout/bProcess4"/>
    <dgm:cxn modelId="{BC9A629F-24B1-41ED-91A9-14C51D79D01D}" type="presParOf" srcId="{99E2DB4B-965C-46FD-BE6E-3C948C604805}" destId="{2C21B570-F4A0-44B8-B1EA-C84501ECBA90}" srcOrd="0" destOrd="0" presId="urn:microsoft.com/office/officeart/2005/8/layout/bProcess4"/>
    <dgm:cxn modelId="{A03B6FEB-5590-4D6C-AF7D-291D70DC6962}" type="presParOf" srcId="{99E2DB4B-965C-46FD-BE6E-3C948C604805}" destId="{2CF89FAC-2AD6-4E0B-8355-DAC0967A0E7C}" srcOrd="1" destOrd="0" presId="urn:microsoft.com/office/officeart/2005/8/layout/bProcess4"/>
    <dgm:cxn modelId="{672BCB89-3644-4DFC-99D6-58C6A0112D46}" type="presParOf" srcId="{135A4F87-AE63-4A4A-B3FA-D2DA0EE5AC82}" destId="{F0618D0A-5890-439A-AE9D-A092FD7B0DA9}" srcOrd="3" destOrd="0" presId="urn:microsoft.com/office/officeart/2005/8/layout/bProcess4"/>
    <dgm:cxn modelId="{0FE89021-2B84-4F17-8CE5-1EE51E7F40ED}" type="presParOf" srcId="{135A4F87-AE63-4A4A-B3FA-D2DA0EE5AC82}" destId="{F713E1B0-AD38-45D0-8B5F-92299C52F45D}" srcOrd="4" destOrd="0" presId="urn:microsoft.com/office/officeart/2005/8/layout/bProcess4"/>
    <dgm:cxn modelId="{4E72870C-9B34-4CF3-B5A1-2B9649D6F570}" type="presParOf" srcId="{F713E1B0-AD38-45D0-8B5F-92299C52F45D}" destId="{87F9F569-7408-46E8-833A-B2B33C053A6A}" srcOrd="0" destOrd="0" presId="urn:microsoft.com/office/officeart/2005/8/layout/bProcess4"/>
    <dgm:cxn modelId="{11D61F48-98EE-44B7-B6FA-402AEE0EAD2A}" type="presParOf" srcId="{F713E1B0-AD38-45D0-8B5F-92299C52F45D}" destId="{1E86AA28-FB0A-40F8-ACBE-D38209ABA4CA}" srcOrd="1" destOrd="0" presId="urn:microsoft.com/office/officeart/2005/8/layout/bProcess4"/>
    <dgm:cxn modelId="{32D60408-8B82-4028-AF9F-303FB11344CF}" type="presParOf" srcId="{135A4F87-AE63-4A4A-B3FA-D2DA0EE5AC82}" destId="{9B10643C-0979-4062-B8C2-5CA93E9D4BEB}" srcOrd="5" destOrd="0" presId="urn:microsoft.com/office/officeart/2005/8/layout/bProcess4"/>
    <dgm:cxn modelId="{211DAC16-52F6-461D-AA1D-790BA566234C}" type="presParOf" srcId="{135A4F87-AE63-4A4A-B3FA-D2DA0EE5AC82}" destId="{F5DC90C6-8EF4-4459-87D8-FED86FB56ED9}" srcOrd="6" destOrd="0" presId="urn:microsoft.com/office/officeart/2005/8/layout/bProcess4"/>
    <dgm:cxn modelId="{08B61ACA-39BE-417A-A007-FEAA8A81A64F}" type="presParOf" srcId="{F5DC90C6-8EF4-4459-87D8-FED86FB56ED9}" destId="{856EF039-3C38-4CA0-8E32-00F95A1B0EFD}" srcOrd="0" destOrd="0" presId="urn:microsoft.com/office/officeart/2005/8/layout/bProcess4"/>
    <dgm:cxn modelId="{BC5196BD-D6B3-4E03-8B4A-C7A1ADA5DDCE}" type="presParOf" srcId="{F5DC90C6-8EF4-4459-87D8-FED86FB56ED9}" destId="{25048203-DDDC-400E-BB7A-4C189E446744}" srcOrd="1" destOrd="0" presId="urn:microsoft.com/office/officeart/2005/8/layout/bProcess4"/>
    <dgm:cxn modelId="{6CF048F6-B003-43F5-9686-7CB9028FE218}" type="presParOf" srcId="{135A4F87-AE63-4A4A-B3FA-D2DA0EE5AC82}" destId="{692979D9-6BF6-4A2C-B374-8C7335768FD4}" srcOrd="7" destOrd="0" presId="urn:microsoft.com/office/officeart/2005/8/layout/bProcess4"/>
    <dgm:cxn modelId="{F80A0202-2BDB-4BA8-98C4-5157207C5385}" type="presParOf" srcId="{135A4F87-AE63-4A4A-B3FA-D2DA0EE5AC82}" destId="{BBC70B24-B05C-4E9B-9C4C-BFA34E1CFF21}" srcOrd="8" destOrd="0" presId="urn:microsoft.com/office/officeart/2005/8/layout/bProcess4"/>
    <dgm:cxn modelId="{3358DC41-B62C-4154-9C16-F558792400B6}" type="presParOf" srcId="{BBC70B24-B05C-4E9B-9C4C-BFA34E1CFF21}" destId="{32F227EB-F086-45BE-A433-22D94F562852}" srcOrd="0" destOrd="0" presId="urn:microsoft.com/office/officeart/2005/8/layout/bProcess4"/>
    <dgm:cxn modelId="{29DF4142-8C38-4055-966F-61105C74F5CE}" type="presParOf" srcId="{BBC70B24-B05C-4E9B-9C4C-BFA34E1CFF21}" destId="{1322D346-8CE7-4CFE-88C5-BEEB2716890B}" srcOrd="1" destOrd="0" presId="urn:microsoft.com/office/officeart/2005/8/layout/bProcess4"/>
    <dgm:cxn modelId="{4E0342C1-1088-4B97-A531-44579C87A3E6}" type="presParOf" srcId="{135A4F87-AE63-4A4A-B3FA-D2DA0EE5AC82}" destId="{59F5D4A4-EC52-41A1-BBD4-A67F74474850}" srcOrd="9" destOrd="0" presId="urn:microsoft.com/office/officeart/2005/8/layout/bProcess4"/>
    <dgm:cxn modelId="{575A560B-D854-475E-B149-30C0C5219A74}" type="presParOf" srcId="{135A4F87-AE63-4A4A-B3FA-D2DA0EE5AC82}" destId="{CFDCB136-6C05-4F6A-893D-ACE1D7E6E24B}" srcOrd="10" destOrd="0" presId="urn:microsoft.com/office/officeart/2005/8/layout/bProcess4"/>
    <dgm:cxn modelId="{31D30316-A7B8-4FA9-93B2-B5D2ECF0DABE}" type="presParOf" srcId="{CFDCB136-6C05-4F6A-893D-ACE1D7E6E24B}" destId="{4AE3E446-DFA4-4141-B23E-94C124AD22FC}" srcOrd="0" destOrd="0" presId="urn:microsoft.com/office/officeart/2005/8/layout/bProcess4"/>
    <dgm:cxn modelId="{5717FC66-7B1C-4ECF-828B-E5EE0C2F02F3}" type="presParOf" srcId="{CFDCB136-6C05-4F6A-893D-ACE1D7E6E24B}" destId="{AF223335-32AF-4F89-9D3F-3C7EED2067F5}" srcOrd="1" destOrd="0" presId="urn:microsoft.com/office/officeart/2005/8/layout/bProcess4"/>
    <dgm:cxn modelId="{1F7C0E5F-0865-4402-85EA-529597AE8A64}" type="presParOf" srcId="{135A4F87-AE63-4A4A-B3FA-D2DA0EE5AC82}" destId="{FDB59D8D-1E4D-48A1-AA09-2DE67D5387F6}" srcOrd="11" destOrd="0" presId="urn:microsoft.com/office/officeart/2005/8/layout/bProcess4"/>
    <dgm:cxn modelId="{CD4B66BE-A851-4044-A6B6-5B359A0995B7}" type="presParOf" srcId="{135A4F87-AE63-4A4A-B3FA-D2DA0EE5AC82}" destId="{76B23DEB-8405-4557-809C-E4E6D152EB03}" srcOrd="12" destOrd="0" presId="urn:microsoft.com/office/officeart/2005/8/layout/bProcess4"/>
    <dgm:cxn modelId="{159E1D7D-6BD3-4FED-9A24-738FC2B3AD73}" type="presParOf" srcId="{76B23DEB-8405-4557-809C-E4E6D152EB03}" destId="{3C695D88-5A48-4F8D-B9E1-691A78D88035}" srcOrd="0" destOrd="0" presId="urn:microsoft.com/office/officeart/2005/8/layout/bProcess4"/>
    <dgm:cxn modelId="{B086F279-2A88-4541-8BBA-40B44FA194D7}" type="presParOf" srcId="{76B23DEB-8405-4557-809C-E4E6D152EB03}" destId="{65E48585-E26B-46FF-8E04-DC80922620A0}" srcOrd="1" destOrd="0" presId="urn:microsoft.com/office/officeart/2005/8/layout/bProcess4"/>
    <dgm:cxn modelId="{C6F0970A-5D38-4C2D-A9E1-641329ABC24C}" type="presParOf" srcId="{135A4F87-AE63-4A4A-B3FA-D2DA0EE5AC82}" destId="{469CA5D6-6B76-41FD-8CF8-4EF8014CA745}" srcOrd="13" destOrd="0" presId="urn:microsoft.com/office/officeart/2005/8/layout/bProcess4"/>
    <dgm:cxn modelId="{23211926-BF18-4FEC-B29D-A3B00EE77ABF}" type="presParOf" srcId="{135A4F87-AE63-4A4A-B3FA-D2DA0EE5AC82}" destId="{707F9012-53E0-4323-ACB9-294184A8D39E}" srcOrd="14" destOrd="0" presId="urn:microsoft.com/office/officeart/2005/8/layout/bProcess4"/>
    <dgm:cxn modelId="{B208C8D9-11E7-4CAC-B32E-24F64A2053E3}" type="presParOf" srcId="{707F9012-53E0-4323-ACB9-294184A8D39E}" destId="{43DBE27F-975A-4A83-934B-D35EF1E6BB06}" srcOrd="0" destOrd="0" presId="urn:microsoft.com/office/officeart/2005/8/layout/bProcess4"/>
    <dgm:cxn modelId="{4D0E217C-30B1-493F-8605-DD3B2F4E74A2}" type="presParOf" srcId="{707F9012-53E0-4323-ACB9-294184A8D39E}" destId="{935B35CA-8DC6-4F0C-9D88-10E472936186}" srcOrd="1" destOrd="0" presId="urn:microsoft.com/office/officeart/2005/8/layout/bProcess4"/>
    <dgm:cxn modelId="{7BDD7E6E-E26B-4DA2-80B1-A4D0905D9DB9}" type="presParOf" srcId="{135A4F87-AE63-4A4A-B3FA-D2DA0EE5AC82}" destId="{CCB0EF5D-553C-4ACF-8BA6-124C67E68967}" srcOrd="15" destOrd="0" presId="urn:microsoft.com/office/officeart/2005/8/layout/bProcess4"/>
    <dgm:cxn modelId="{044DE9C8-7F18-4C10-B4A5-5F2EDAFEDC23}" type="presParOf" srcId="{135A4F87-AE63-4A4A-B3FA-D2DA0EE5AC82}" destId="{63DBD1B9-0B8A-421D-A520-6D998344BF6F}" srcOrd="16" destOrd="0" presId="urn:microsoft.com/office/officeart/2005/8/layout/bProcess4"/>
    <dgm:cxn modelId="{BB1A68A2-189C-419F-95CD-74807D952174}" type="presParOf" srcId="{63DBD1B9-0B8A-421D-A520-6D998344BF6F}" destId="{FF18393B-4921-4FE5-8C95-C53E8C3117F7}" srcOrd="0" destOrd="0" presId="urn:microsoft.com/office/officeart/2005/8/layout/bProcess4"/>
    <dgm:cxn modelId="{AE0DDAFD-1C40-48D0-A922-168B6B4EE8D7}" type="presParOf" srcId="{63DBD1B9-0B8A-421D-A520-6D998344BF6F}" destId="{D414C290-357B-4EA6-98A6-1B8D02210C96}" srcOrd="1" destOrd="0" presId="urn:microsoft.com/office/officeart/2005/8/layout/bProcess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F0352-C9F5-4199-AC8B-BBD4C660EEF3}">
      <dsp:nvSpPr>
        <dsp:cNvPr id="0" name=""/>
        <dsp:cNvSpPr/>
      </dsp:nvSpPr>
      <dsp:spPr>
        <a:xfrm rot="5400000">
          <a:off x="-595218" y="2230871"/>
          <a:ext cx="2610813" cy="314476"/>
        </a:xfrm>
        <a:prstGeom prst="rect">
          <a:avLst/>
        </a:prstGeom>
        <a:gradFill rotWithShape="0">
          <a:gsLst>
            <a:gs pos="0">
              <a:schemeClr val="accent1">
                <a:shade val="90000"/>
                <a:hueOff val="0"/>
                <a:satOff val="0"/>
                <a:lumOff val="0"/>
                <a:alphaOff val="0"/>
                <a:shade val="51000"/>
                <a:satMod val="130000"/>
              </a:schemeClr>
            </a:gs>
            <a:gs pos="80000">
              <a:schemeClr val="accent1">
                <a:shade val="90000"/>
                <a:hueOff val="0"/>
                <a:satOff val="0"/>
                <a:lumOff val="0"/>
                <a:alphaOff val="0"/>
                <a:shade val="93000"/>
                <a:satMod val="130000"/>
              </a:schemeClr>
            </a:gs>
            <a:gs pos="100000">
              <a:schemeClr val="accent1">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0157175-88A0-4FB3-898D-69E804114CFC}">
      <dsp:nvSpPr>
        <dsp:cNvPr id="0" name=""/>
        <dsp:cNvSpPr/>
      </dsp:nvSpPr>
      <dsp:spPr>
        <a:xfrm>
          <a:off x="6438" y="566219"/>
          <a:ext cx="3494186" cy="2096512"/>
        </a:xfrm>
        <a:prstGeom prst="roundRect">
          <a:avLst>
            <a:gd name="adj" fmla="val 10000"/>
          </a:avLst>
        </a:prstGeom>
        <a:gradFill rotWithShape="0">
          <a:gsLst>
            <a:gs pos="0">
              <a:schemeClr val="accent1">
                <a:shade val="50000"/>
                <a:hueOff val="0"/>
                <a:satOff val="0"/>
                <a:lumOff val="0"/>
                <a:alphaOff val="0"/>
                <a:shade val="51000"/>
                <a:satMod val="130000"/>
              </a:schemeClr>
            </a:gs>
            <a:gs pos="80000">
              <a:schemeClr val="accent1">
                <a:shade val="50000"/>
                <a:hueOff val="0"/>
                <a:satOff val="0"/>
                <a:lumOff val="0"/>
                <a:alphaOff val="0"/>
                <a:shade val="93000"/>
                <a:satMod val="130000"/>
              </a:schemeClr>
            </a:gs>
            <a:gs pos="100000">
              <a:schemeClr val="accent1">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l-PL" sz="1800" kern="1200" dirty="0"/>
            <a:t>IDENTYFIKACJA PRZYCZYN POSTOJÓW STANOWISK NA LINIACH + ANALIZA WYNIKÓW</a:t>
          </a:r>
        </a:p>
      </dsp:txBody>
      <dsp:txXfrm>
        <a:off x="67843" y="627624"/>
        <a:ext cx="3371376" cy="1973702"/>
      </dsp:txXfrm>
    </dsp:sp>
    <dsp:sp modelId="{F0618D0A-5890-439A-AE9D-A092FD7B0DA9}">
      <dsp:nvSpPr>
        <dsp:cNvPr id="0" name=""/>
        <dsp:cNvSpPr/>
      </dsp:nvSpPr>
      <dsp:spPr>
        <a:xfrm rot="5400000">
          <a:off x="-595218" y="4851511"/>
          <a:ext cx="2610813" cy="314476"/>
        </a:xfrm>
        <a:prstGeom prst="rect">
          <a:avLst/>
        </a:prstGeom>
        <a:gradFill rotWithShape="0">
          <a:gsLst>
            <a:gs pos="0">
              <a:schemeClr val="accent1">
                <a:shade val="90000"/>
                <a:hueOff val="93778"/>
                <a:satOff val="-1732"/>
                <a:lumOff val="8032"/>
                <a:alphaOff val="0"/>
                <a:shade val="51000"/>
                <a:satMod val="130000"/>
              </a:schemeClr>
            </a:gs>
            <a:gs pos="80000">
              <a:schemeClr val="accent1">
                <a:shade val="90000"/>
                <a:hueOff val="93778"/>
                <a:satOff val="-1732"/>
                <a:lumOff val="8032"/>
                <a:alphaOff val="0"/>
                <a:shade val="93000"/>
                <a:satMod val="130000"/>
              </a:schemeClr>
            </a:gs>
            <a:gs pos="100000">
              <a:schemeClr val="accent1">
                <a:shade val="90000"/>
                <a:hueOff val="93778"/>
                <a:satOff val="-1732"/>
                <a:lumOff val="803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CF89FAC-2AD6-4E0B-8355-DAC0967A0E7C}">
      <dsp:nvSpPr>
        <dsp:cNvPr id="0" name=""/>
        <dsp:cNvSpPr/>
      </dsp:nvSpPr>
      <dsp:spPr>
        <a:xfrm>
          <a:off x="6438" y="3186859"/>
          <a:ext cx="3494186" cy="2096512"/>
        </a:xfrm>
        <a:prstGeom prst="roundRect">
          <a:avLst>
            <a:gd name="adj" fmla="val 10000"/>
          </a:avLst>
        </a:prstGeom>
        <a:gradFill rotWithShape="0">
          <a:gsLst>
            <a:gs pos="0">
              <a:schemeClr val="accent1">
                <a:shade val="50000"/>
                <a:hueOff val="80319"/>
                <a:satOff val="-1680"/>
                <a:lumOff val="9347"/>
                <a:alphaOff val="0"/>
                <a:shade val="51000"/>
                <a:satMod val="130000"/>
              </a:schemeClr>
            </a:gs>
            <a:gs pos="80000">
              <a:schemeClr val="accent1">
                <a:shade val="50000"/>
                <a:hueOff val="80319"/>
                <a:satOff val="-1680"/>
                <a:lumOff val="9347"/>
                <a:alphaOff val="0"/>
                <a:shade val="93000"/>
                <a:satMod val="130000"/>
              </a:schemeClr>
            </a:gs>
            <a:gs pos="100000">
              <a:schemeClr val="accent1">
                <a:shade val="50000"/>
                <a:hueOff val="80319"/>
                <a:satOff val="-1680"/>
                <a:lumOff val="934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l-PL" sz="1800" kern="1200" dirty="0"/>
            <a:t>ZBUDOWANIE FYNDAMENTÓW PRACY – WARSZTATY LEAN MANUFACTURING Z OPERATORAMI</a:t>
          </a:r>
        </a:p>
      </dsp:txBody>
      <dsp:txXfrm>
        <a:off x="67843" y="3248264"/>
        <a:ext cx="3371376" cy="1973702"/>
      </dsp:txXfrm>
    </dsp:sp>
    <dsp:sp modelId="{9B10643C-0979-4062-B8C2-5CA93E9D4BEB}">
      <dsp:nvSpPr>
        <dsp:cNvPr id="0" name=""/>
        <dsp:cNvSpPr/>
      </dsp:nvSpPr>
      <dsp:spPr>
        <a:xfrm>
          <a:off x="715101" y="6161831"/>
          <a:ext cx="4637442" cy="314476"/>
        </a:xfrm>
        <a:prstGeom prst="rect">
          <a:avLst/>
        </a:prstGeom>
        <a:gradFill rotWithShape="0">
          <a:gsLst>
            <a:gs pos="0">
              <a:schemeClr val="accent1">
                <a:shade val="90000"/>
                <a:hueOff val="187556"/>
                <a:satOff val="-3464"/>
                <a:lumOff val="16063"/>
                <a:alphaOff val="0"/>
                <a:shade val="51000"/>
                <a:satMod val="130000"/>
              </a:schemeClr>
            </a:gs>
            <a:gs pos="80000">
              <a:schemeClr val="accent1">
                <a:shade val="90000"/>
                <a:hueOff val="187556"/>
                <a:satOff val="-3464"/>
                <a:lumOff val="16063"/>
                <a:alphaOff val="0"/>
                <a:shade val="93000"/>
                <a:satMod val="130000"/>
              </a:schemeClr>
            </a:gs>
            <a:gs pos="100000">
              <a:schemeClr val="accent1">
                <a:shade val="90000"/>
                <a:hueOff val="187556"/>
                <a:satOff val="-3464"/>
                <a:lumOff val="1606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E86AA28-FB0A-40F8-ACBE-D38209ABA4CA}">
      <dsp:nvSpPr>
        <dsp:cNvPr id="0" name=""/>
        <dsp:cNvSpPr/>
      </dsp:nvSpPr>
      <dsp:spPr>
        <a:xfrm>
          <a:off x="6438" y="5807499"/>
          <a:ext cx="3494186" cy="2096512"/>
        </a:xfrm>
        <a:prstGeom prst="roundRect">
          <a:avLst>
            <a:gd name="adj" fmla="val 10000"/>
          </a:avLst>
        </a:prstGeom>
        <a:gradFill rotWithShape="0">
          <a:gsLst>
            <a:gs pos="0">
              <a:schemeClr val="accent1">
                <a:shade val="50000"/>
                <a:hueOff val="160638"/>
                <a:satOff val="-3360"/>
                <a:lumOff val="18695"/>
                <a:alphaOff val="0"/>
                <a:shade val="51000"/>
                <a:satMod val="130000"/>
              </a:schemeClr>
            </a:gs>
            <a:gs pos="80000">
              <a:schemeClr val="accent1">
                <a:shade val="50000"/>
                <a:hueOff val="160638"/>
                <a:satOff val="-3360"/>
                <a:lumOff val="18695"/>
                <a:alphaOff val="0"/>
                <a:shade val="93000"/>
                <a:satMod val="130000"/>
              </a:schemeClr>
            </a:gs>
            <a:gs pos="100000">
              <a:schemeClr val="accent1">
                <a:shade val="50000"/>
                <a:hueOff val="160638"/>
                <a:satOff val="-3360"/>
                <a:lumOff val="1869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l-PL" sz="1800" kern="1200" dirty="0"/>
            <a:t>PLANOWANIE PRODUKCJI (OBRÓBKA I MONTAŻ), ZABEZPIECZNENIE MATERIAŁOWE LINII MONTAŻOWYCH </a:t>
          </a:r>
        </a:p>
      </dsp:txBody>
      <dsp:txXfrm>
        <a:off x="67843" y="5868904"/>
        <a:ext cx="3371376" cy="1973702"/>
      </dsp:txXfrm>
    </dsp:sp>
    <dsp:sp modelId="{692979D9-6BF6-4A2C-B374-8C7335768FD4}">
      <dsp:nvSpPr>
        <dsp:cNvPr id="0" name=""/>
        <dsp:cNvSpPr/>
      </dsp:nvSpPr>
      <dsp:spPr>
        <a:xfrm rot="16200000">
          <a:off x="4052050" y="4851511"/>
          <a:ext cx="2610813" cy="314476"/>
        </a:xfrm>
        <a:prstGeom prst="rect">
          <a:avLst/>
        </a:prstGeom>
        <a:gradFill rotWithShape="0">
          <a:gsLst>
            <a:gs pos="0">
              <a:schemeClr val="accent1">
                <a:shade val="90000"/>
                <a:hueOff val="281334"/>
                <a:satOff val="-5195"/>
                <a:lumOff val="24095"/>
                <a:alphaOff val="0"/>
                <a:shade val="51000"/>
                <a:satMod val="130000"/>
              </a:schemeClr>
            </a:gs>
            <a:gs pos="80000">
              <a:schemeClr val="accent1">
                <a:shade val="90000"/>
                <a:hueOff val="281334"/>
                <a:satOff val="-5195"/>
                <a:lumOff val="24095"/>
                <a:alphaOff val="0"/>
                <a:shade val="93000"/>
                <a:satMod val="130000"/>
              </a:schemeClr>
            </a:gs>
            <a:gs pos="100000">
              <a:schemeClr val="accent1">
                <a:shade val="90000"/>
                <a:hueOff val="281334"/>
                <a:satOff val="-5195"/>
                <a:lumOff val="2409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5048203-DDDC-400E-BB7A-4C189E446744}">
      <dsp:nvSpPr>
        <dsp:cNvPr id="0" name=""/>
        <dsp:cNvSpPr/>
      </dsp:nvSpPr>
      <dsp:spPr>
        <a:xfrm>
          <a:off x="4653706" y="5807499"/>
          <a:ext cx="3494186" cy="2096512"/>
        </a:xfrm>
        <a:prstGeom prst="roundRect">
          <a:avLst>
            <a:gd name="adj" fmla="val 10000"/>
          </a:avLst>
        </a:prstGeom>
        <a:gradFill rotWithShape="0">
          <a:gsLst>
            <a:gs pos="0">
              <a:schemeClr val="accent1">
                <a:shade val="50000"/>
                <a:hueOff val="240958"/>
                <a:satOff val="-5040"/>
                <a:lumOff val="28042"/>
                <a:alphaOff val="0"/>
                <a:shade val="51000"/>
                <a:satMod val="130000"/>
              </a:schemeClr>
            </a:gs>
            <a:gs pos="80000">
              <a:schemeClr val="accent1">
                <a:shade val="50000"/>
                <a:hueOff val="240958"/>
                <a:satOff val="-5040"/>
                <a:lumOff val="28042"/>
                <a:alphaOff val="0"/>
                <a:shade val="93000"/>
                <a:satMod val="130000"/>
              </a:schemeClr>
            </a:gs>
            <a:gs pos="100000">
              <a:schemeClr val="accent1">
                <a:shade val="50000"/>
                <a:hueOff val="240958"/>
                <a:satOff val="-5040"/>
                <a:lumOff val="2804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l-PL" sz="1800" kern="1200" dirty="0"/>
            <a:t>NORMOWANIE DZIENNE WYNIKÓW PRODUKCJI, INSTRUKCJE PRACY</a:t>
          </a:r>
        </a:p>
      </dsp:txBody>
      <dsp:txXfrm>
        <a:off x="4715111" y="5868904"/>
        <a:ext cx="3371376" cy="1973702"/>
      </dsp:txXfrm>
    </dsp:sp>
    <dsp:sp modelId="{59F5D4A4-EC52-41A1-BBD4-A67F74474850}">
      <dsp:nvSpPr>
        <dsp:cNvPr id="0" name=""/>
        <dsp:cNvSpPr/>
      </dsp:nvSpPr>
      <dsp:spPr>
        <a:xfrm rot="16200000">
          <a:off x="4052050" y="2230871"/>
          <a:ext cx="2610813" cy="314476"/>
        </a:xfrm>
        <a:prstGeom prst="rect">
          <a:avLst/>
        </a:prstGeom>
        <a:gradFill rotWithShape="0">
          <a:gsLst>
            <a:gs pos="0">
              <a:schemeClr val="accent1">
                <a:shade val="90000"/>
                <a:hueOff val="375112"/>
                <a:satOff val="-6927"/>
                <a:lumOff val="32127"/>
                <a:alphaOff val="0"/>
                <a:shade val="51000"/>
                <a:satMod val="130000"/>
              </a:schemeClr>
            </a:gs>
            <a:gs pos="80000">
              <a:schemeClr val="accent1">
                <a:shade val="90000"/>
                <a:hueOff val="375112"/>
                <a:satOff val="-6927"/>
                <a:lumOff val="32127"/>
                <a:alphaOff val="0"/>
                <a:shade val="93000"/>
                <a:satMod val="130000"/>
              </a:schemeClr>
            </a:gs>
            <a:gs pos="100000">
              <a:schemeClr val="accent1">
                <a:shade val="90000"/>
                <a:hueOff val="375112"/>
                <a:satOff val="-6927"/>
                <a:lumOff val="3212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322D346-8CE7-4CFE-88C5-BEEB2716890B}">
      <dsp:nvSpPr>
        <dsp:cNvPr id="0" name=""/>
        <dsp:cNvSpPr/>
      </dsp:nvSpPr>
      <dsp:spPr>
        <a:xfrm>
          <a:off x="4653706" y="3186859"/>
          <a:ext cx="3494186" cy="2096512"/>
        </a:xfrm>
        <a:prstGeom prst="roundRect">
          <a:avLst>
            <a:gd name="adj" fmla="val 10000"/>
          </a:avLst>
        </a:prstGeom>
        <a:gradFill rotWithShape="0">
          <a:gsLst>
            <a:gs pos="0">
              <a:schemeClr val="accent1">
                <a:shade val="50000"/>
                <a:hueOff val="321277"/>
                <a:satOff val="-6720"/>
                <a:lumOff val="37389"/>
                <a:alphaOff val="0"/>
                <a:shade val="51000"/>
                <a:satMod val="130000"/>
              </a:schemeClr>
            </a:gs>
            <a:gs pos="80000">
              <a:schemeClr val="accent1">
                <a:shade val="50000"/>
                <a:hueOff val="321277"/>
                <a:satOff val="-6720"/>
                <a:lumOff val="37389"/>
                <a:alphaOff val="0"/>
                <a:shade val="93000"/>
                <a:satMod val="130000"/>
              </a:schemeClr>
            </a:gs>
            <a:gs pos="100000">
              <a:schemeClr val="accent1">
                <a:shade val="50000"/>
                <a:hueOff val="321277"/>
                <a:satOff val="-6720"/>
                <a:lumOff val="3738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l-PL" sz="1800" kern="1200" dirty="0"/>
            <a:t>OPTYMALIZACJA METODY PRACY NA STANOWISKACH: METODYKA, STANDARDY, OPRZYRZĄDOWANIA, LAY OUT</a:t>
          </a:r>
        </a:p>
      </dsp:txBody>
      <dsp:txXfrm>
        <a:off x="4715111" y="3248264"/>
        <a:ext cx="3371376" cy="1973702"/>
      </dsp:txXfrm>
    </dsp:sp>
    <dsp:sp modelId="{FDB59D8D-1E4D-48A1-AA09-2DE67D5387F6}">
      <dsp:nvSpPr>
        <dsp:cNvPr id="0" name=""/>
        <dsp:cNvSpPr/>
      </dsp:nvSpPr>
      <dsp:spPr>
        <a:xfrm>
          <a:off x="5362370" y="920551"/>
          <a:ext cx="4637442" cy="314476"/>
        </a:xfrm>
        <a:prstGeom prst="rect">
          <a:avLst/>
        </a:prstGeom>
        <a:gradFill rotWithShape="0">
          <a:gsLst>
            <a:gs pos="0">
              <a:schemeClr val="accent1">
                <a:shade val="90000"/>
                <a:hueOff val="281334"/>
                <a:satOff val="-5195"/>
                <a:lumOff val="24095"/>
                <a:alphaOff val="0"/>
                <a:shade val="51000"/>
                <a:satMod val="130000"/>
              </a:schemeClr>
            </a:gs>
            <a:gs pos="80000">
              <a:schemeClr val="accent1">
                <a:shade val="90000"/>
                <a:hueOff val="281334"/>
                <a:satOff val="-5195"/>
                <a:lumOff val="24095"/>
                <a:alphaOff val="0"/>
                <a:shade val="93000"/>
                <a:satMod val="130000"/>
              </a:schemeClr>
            </a:gs>
            <a:gs pos="100000">
              <a:schemeClr val="accent1">
                <a:shade val="90000"/>
                <a:hueOff val="281334"/>
                <a:satOff val="-5195"/>
                <a:lumOff val="2409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F223335-32AF-4F89-9D3F-3C7EED2067F5}">
      <dsp:nvSpPr>
        <dsp:cNvPr id="0" name=""/>
        <dsp:cNvSpPr/>
      </dsp:nvSpPr>
      <dsp:spPr>
        <a:xfrm>
          <a:off x="4653706" y="566219"/>
          <a:ext cx="3494186" cy="2096512"/>
        </a:xfrm>
        <a:prstGeom prst="roundRect">
          <a:avLst>
            <a:gd name="adj" fmla="val 10000"/>
          </a:avLst>
        </a:prstGeom>
        <a:gradFill rotWithShape="0">
          <a:gsLst>
            <a:gs pos="0">
              <a:schemeClr val="accent1">
                <a:shade val="50000"/>
                <a:hueOff val="321277"/>
                <a:satOff val="-6720"/>
                <a:lumOff val="37389"/>
                <a:alphaOff val="0"/>
                <a:shade val="51000"/>
                <a:satMod val="130000"/>
              </a:schemeClr>
            </a:gs>
            <a:gs pos="80000">
              <a:schemeClr val="accent1">
                <a:shade val="50000"/>
                <a:hueOff val="321277"/>
                <a:satOff val="-6720"/>
                <a:lumOff val="37389"/>
                <a:alphaOff val="0"/>
                <a:shade val="93000"/>
                <a:satMod val="130000"/>
              </a:schemeClr>
            </a:gs>
            <a:gs pos="100000">
              <a:schemeClr val="accent1">
                <a:shade val="50000"/>
                <a:hueOff val="321277"/>
                <a:satOff val="-6720"/>
                <a:lumOff val="3738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l-PL" sz="1800" kern="1200" dirty="0"/>
            <a:t>BALANSOWANIE OPERACJI NA POSZCZEGÓLNYCH STANOWISKACH PRACY</a:t>
          </a:r>
        </a:p>
      </dsp:txBody>
      <dsp:txXfrm>
        <a:off x="4715111" y="627624"/>
        <a:ext cx="3371376" cy="1973702"/>
      </dsp:txXfrm>
    </dsp:sp>
    <dsp:sp modelId="{469CA5D6-6B76-41FD-8CF8-4EF8014CA745}">
      <dsp:nvSpPr>
        <dsp:cNvPr id="0" name=""/>
        <dsp:cNvSpPr/>
      </dsp:nvSpPr>
      <dsp:spPr>
        <a:xfrm rot="5400000">
          <a:off x="8699318" y="2230871"/>
          <a:ext cx="2610813" cy="314476"/>
        </a:xfrm>
        <a:prstGeom prst="rect">
          <a:avLst/>
        </a:prstGeom>
        <a:gradFill rotWithShape="0">
          <a:gsLst>
            <a:gs pos="0">
              <a:schemeClr val="accent1">
                <a:shade val="90000"/>
                <a:hueOff val="187556"/>
                <a:satOff val="-3464"/>
                <a:lumOff val="16063"/>
                <a:alphaOff val="0"/>
                <a:shade val="51000"/>
                <a:satMod val="130000"/>
              </a:schemeClr>
            </a:gs>
            <a:gs pos="80000">
              <a:schemeClr val="accent1">
                <a:shade val="90000"/>
                <a:hueOff val="187556"/>
                <a:satOff val="-3464"/>
                <a:lumOff val="16063"/>
                <a:alphaOff val="0"/>
                <a:shade val="93000"/>
                <a:satMod val="130000"/>
              </a:schemeClr>
            </a:gs>
            <a:gs pos="100000">
              <a:schemeClr val="accent1">
                <a:shade val="90000"/>
                <a:hueOff val="187556"/>
                <a:satOff val="-3464"/>
                <a:lumOff val="1606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5E48585-E26B-46FF-8E04-DC80922620A0}">
      <dsp:nvSpPr>
        <dsp:cNvPr id="0" name=""/>
        <dsp:cNvSpPr/>
      </dsp:nvSpPr>
      <dsp:spPr>
        <a:xfrm>
          <a:off x="9300974" y="566219"/>
          <a:ext cx="3494186" cy="2096512"/>
        </a:xfrm>
        <a:prstGeom prst="roundRect">
          <a:avLst>
            <a:gd name="adj" fmla="val 10000"/>
          </a:avLst>
        </a:prstGeom>
        <a:gradFill rotWithShape="0">
          <a:gsLst>
            <a:gs pos="0">
              <a:schemeClr val="accent1">
                <a:shade val="50000"/>
                <a:hueOff val="240958"/>
                <a:satOff val="-5040"/>
                <a:lumOff val="28042"/>
                <a:alphaOff val="0"/>
                <a:shade val="51000"/>
                <a:satMod val="130000"/>
              </a:schemeClr>
            </a:gs>
            <a:gs pos="80000">
              <a:schemeClr val="accent1">
                <a:shade val="50000"/>
                <a:hueOff val="240958"/>
                <a:satOff val="-5040"/>
                <a:lumOff val="28042"/>
                <a:alphaOff val="0"/>
                <a:shade val="93000"/>
                <a:satMod val="130000"/>
              </a:schemeClr>
            </a:gs>
            <a:gs pos="100000">
              <a:schemeClr val="accent1">
                <a:shade val="50000"/>
                <a:hueOff val="240958"/>
                <a:satOff val="-5040"/>
                <a:lumOff val="2804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l-PL" sz="1800" kern="1200" dirty="0"/>
            <a:t>ZARZĄDZANIE WIZUALNE + ANDON NA STANOWISKACH PRACY</a:t>
          </a:r>
        </a:p>
      </dsp:txBody>
      <dsp:txXfrm>
        <a:off x="9362379" y="627624"/>
        <a:ext cx="3371376" cy="1973702"/>
      </dsp:txXfrm>
    </dsp:sp>
    <dsp:sp modelId="{CCB0EF5D-553C-4ACF-8BA6-124C67E68967}">
      <dsp:nvSpPr>
        <dsp:cNvPr id="0" name=""/>
        <dsp:cNvSpPr/>
      </dsp:nvSpPr>
      <dsp:spPr>
        <a:xfrm rot="5400000">
          <a:off x="8699318" y="4851511"/>
          <a:ext cx="2610813" cy="314476"/>
        </a:xfrm>
        <a:prstGeom prst="rect">
          <a:avLst/>
        </a:prstGeom>
        <a:gradFill rotWithShape="0">
          <a:gsLst>
            <a:gs pos="0">
              <a:schemeClr val="accent1">
                <a:shade val="90000"/>
                <a:hueOff val="93778"/>
                <a:satOff val="-1732"/>
                <a:lumOff val="8032"/>
                <a:alphaOff val="0"/>
                <a:shade val="51000"/>
                <a:satMod val="130000"/>
              </a:schemeClr>
            </a:gs>
            <a:gs pos="80000">
              <a:schemeClr val="accent1">
                <a:shade val="90000"/>
                <a:hueOff val="93778"/>
                <a:satOff val="-1732"/>
                <a:lumOff val="8032"/>
                <a:alphaOff val="0"/>
                <a:shade val="93000"/>
                <a:satMod val="130000"/>
              </a:schemeClr>
            </a:gs>
            <a:gs pos="100000">
              <a:schemeClr val="accent1">
                <a:shade val="90000"/>
                <a:hueOff val="93778"/>
                <a:satOff val="-1732"/>
                <a:lumOff val="803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35B35CA-8DC6-4F0C-9D88-10E472936186}">
      <dsp:nvSpPr>
        <dsp:cNvPr id="0" name=""/>
        <dsp:cNvSpPr/>
      </dsp:nvSpPr>
      <dsp:spPr>
        <a:xfrm>
          <a:off x="9300974" y="3186859"/>
          <a:ext cx="3494186" cy="2096512"/>
        </a:xfrm>
        <a:prstGeom prst="roundRect">
          <a:avLst>
            <a:gd name="adj" fmla="val 10000"/>
          </a:avLst>
        </a:prstGeom>
        <a:gradFill rotWithShape="0">
          <a:gsLst>
            <a:gs pos="0">
              <a:schemeClr val="accent1">
                <a:shade val="50000"/>
                <a:hueOff val="160638"/>
                <a:satOff val="-3360"/>
                <a:lumOff val="18695"/>
                <a:alphaOff val="0"/>
                <a:shade val="51000"/>
                <a:satMod val="130000"/>
              </a:schemeClr>
            </a:gs>
            <a:gs pos="80000">
              <a:schemeClr val="accent1">
                <a:shade val="50000"/>
                <a:hueOff val="160638"/>
                <a:satOff val="-3360"/>
                <a:lumOff val="18695"/>
                <a:alphaOff val="0"/>
                <a:shade val="93000"/>
                <a:satMod val="130000"/>
              </a:schemeClr>
            </a:gs>
            <a:gs pos="100000">
              <a:schemeClr val="accent1">
                <a:shade val="50000"/>
                <a:hueOff val="160638"/>
                <a:satOff val="-3360"/>
                <a:lumOff val="1869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l-PL" sz="1800" kern="1200" dirty="0"/>
            <a:t>POMIAR Ct POSZCZEGÓLNCH OPERACJI – WERYFIKACJA AKTUALNYCH CZASÓW TECHNOLOGICZNYCH</a:t>
          </a:r>
        </a:p>
      </dsp:txBody>
      <dsp:txXfrm>
        <a:off x="9362379" y="3248264"/>
        <a:ext cx="3371376" cy="1973702"/>
      </dsp:txXfrm>
    </dsp:sp>
    <dsp:sp modelId="{D414C290-357B-4EA6-98A6-1B8D02210C96}">
      <dsp:nvSpPr>
        <dsp:cNvPr id="0" name=""/>
        <dsp:cNvSpPr/>
      </dsp:nvSpPr>
      <dsp:spPr>
        <a:xfrm>
          <a:off x="9300974" y="5807499"/>
          <a:ext cx="3494186" cy="2096512"/>
        </a:xfrm>
        <a:prstGeom prst="roundRect">
          <a:avLst>
            <a:gd name="adj" fmla="val 10000"/>
          </a:avLst>
        </a:prstGeom>
        <a:gradFill rotWithShape="0">
          <a:gsLst>
            <a:gs pos="0">
              <a:schemeClr val="accent1">
                <a:shade val="50000"/>
                <a:hueOff val="80319"/>
                <a:satOff val="-1680"/>
                <a:lumOff val="9347"/>
                <a:alphaOff val="0"/>
                <a:shade val="51000"/>
                <a:satMod val="130000"/>
              </a:schemeClr>
            </a:gs>
            <a:gs pos="80000">
              <a:schemeClr val="accent1">
                <a:shade val="50000"/>
                <a:hueOff val="80319"/>
                <a:satOff val="-1680"/>
                <a:lumOff val="9347"/>
                <a:alphaOff val="0"/>
                <a:shade val="93000"/>
                <a:satMod val="130000"/>
              </a:schemeClr>
            </a:gs>
            <a:gs pos="100000">
              <a:schemeClr val="accent1">
                <a:shade val="50000"/>
                <a:hueOff val="80319"/>
                <a:satOff val="-1680"/>
                <a:lumOff val="934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l-PL" sz="1800" kern="1200" dirty="0"/>
            <a:t>WYTYPOWANIE SEKWENCJI CZYNNOŚCI I STANOWISK DO AUTOMATYZACJI</a:t>
          </a:r>
        </a:p>
      </dsp:txBody>
      <dsp:txXfrm>
        <a:off x="9362379" y="5868904"/>
        <a:ext cx="3371376" cy="1973702"/>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0.21879</cdr:x>
      <cdr:y>0.4886</cdr:y>
    </cdr:from>
    <cdr:to>
      <cdr:x>0.9009</cdr:x>
      <cdr:y>0.4886</cdr:y>
    </cdr:to>
    <cdr:cxnSp macro="">
      <cdr:nvCxnSpPr>
        <cdr:cNvPr id="3" name="Łącznik prosty 2">
          <a:extLst xmlns:a="http://schemas.openxmlformats.org/drawingml/2006/main">
            <a:ext uri="{FF2B5EF4-FFF2-40B4-BE49-F238E27FC236}">
              <a16:creationId xmlns:a16="http://schemas.microsoft.com/office/drawing/2014/main" id="{988AF7F5-F4BA-73C0-D23B-6FE8ECD454B0}"/>
            </a:ext>
          </a:extLst>
        </cdr:cNvPr>
        <cdr:cNvCxnSpPr/>
      </cdr:nvCxnSpPr>
      <cdr:spPr>
        <a:xfrm xmlns:a="http://schemas.openxmlformats.org/drawingml/2006/main" flipH="1">
          <a:off x="1295400" y="1562100"/>
          <a:ext cx="4038600" cy="0"/>
        </a:xfrm>
        <a:prstGeom xmlns:a="http://schemas.openxmlformats.org/drawingml/2006/main" prst="line">
          <a:avLst/>
        </a:prstGeom>
        <a:ln xmlns:a="http://schemas.openxmlformats.org/drawingml/2006/main">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dirty="0"/>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043FB-AD9E-46B4-BA36-E327AF1064BA}" type="datetimeFigureOut">
              <a:rPr lang="pl-PL" smtClean="0"/>
              <a:t>23.12.2025</a:t>
            </a:fld>
            <a:endParaRPr lang="pl-PL" dirty="0"/>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dirty="0"/>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dirty="0"/>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BB574D-2B35-444B-9582-E2EAF2D7434C}" type="slidenum">
              <a:rPr lang="pl-PL" smtClean="0"/>
              <a:t>‹#›</a:t>
            </a:fld>
            <a:endParaRPr lang="pl-PL" dirty="0"/>
          </a:p>
        </p:txBody>
      </p:sp>
    </p:spTree>
    <p:extLst>
      <p:ext uri="{BB962C8B-B14F-4D97-AF65-F5344CB8AC3E}">
        <p14:creationId xmlns:p14="http://schemas.microsoft.com/office/powerpoint/2010/main" val="692073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CABB574D-2B35-444B-9582-E2EAF2D7434C}" type="slidenum">
              <a:rPr lang="pl-PL" smtClean="0"/>
              <a:t>6</a:t>
            </a:fld>
            <a:endParaRPr lang="pl-PL" dirty="0"/>
          </a:p>
        </p:txBody>
      </p:sp>
    </p:spTree>
    <p:extLst>
      <p:ext uri="{BB962C8B-B14F-4D97-AF65-F5344CB8AC3E}">
        <p14:creationId xmlns:p14="http://schemas.microsoft.com/office/powerpoint/2010/main" val="2780110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CABB574D-2B35-444B-9582-E2EAF2D7434C}" type="slidenum">
              <a:rPr lang="pl-PL" smtClean="0"/>
              <a:t>7</a:t>
            </a:fld>
            <a:endParaRPr lang="pl-PL" dirty="0"/>
          </a:p>
        </p:txBody>
      </p:sp>
    </p:spTree>
    <p:extLst>
      <p:ext uri="{BB962C8B-B14F-4D97-AF65-F5344CB8AC3E}">
        <p14:creationId xmlns:p14="http://schemas.microsoft.com/office/powerpoint/2010/main" val="2107433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CABB574D-2B35-444B-9582-E2EAF2D7434C}" type="slidenum">
              <a:rPr lang="pl-PL" smtClean="0"/>
              <a:t>8</a:t>
            </a:fld>
            <a:endParaRPr lang="pl-PL" dirty="0"/>
          </a:p>
        </p:txBody>
      </p:sp>
    </p:spTree>
    <p:extLst>
      <p:ext uri="{BB962C8B-B14F-4D97-AF65-F5344CB8AC3E}">
        <p14:creationId xmlns:p14="http://schemas.microsoft.com/office/powerpoint/2010/main" val="2290554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7.png"/><Relationship Id="rId7" Type="http://schemas.openxmlformats.org/officeDocument/2006/relationships/diagramLayout" Target="../diagrams/layout1.xml"/><Relationship Id="rId2" Type="http://schemas.microsoft.com/office/2018/10/relationships/comments" Target="../comments/modernComment_15B_E12D201E.xml"/><Relationship Id="rId1" Type="http://schemas.openxmlformats.org/officeDocument/2006/relationships/slideLayout" Target="../slideLayouts/slideLayout7.xml"/><Relationship Id="rId6" Type="http://schemas.openxmlformats.org/officeDocument/2006/relationships/diagramData" Target="../diagrams/data1.xml"/><Relationship Id="rId5" Type="http://schemas.openxmlformats.org/officeDocument/2006/relationships/image" Target="../media/image2.png"/><Relationship Id="rId10" Type="http://schemas.microsoft.com/office/2007/relationships/diagramDrawing" Target="../diagrams/drawing1.xml"/><Relationship Id="rId4" Type="http://schemas.microsoft.com/office/2007/relationships/hdphoto" Target="../media/hdphoto1.wdp"/><Relationship Id="rId9" Type="http://schemas.openxmlformats.org/officeDocument/2006/relationships/diagramColors" Target="../diagrams/colors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7.emf"/><Relationship Id="rId5" Type="http://schemas.openxmlformats.org/officeDocument/2006/relationships/chart" Target="../charts/chart2.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C25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5000"/>
          </a:blip>
          <a:srcRect l="23056" r="23056"/>
          <a:stretch>
            <a:fillRect/>
          </a:stretch>
        </p:blipFill>
        <p:spPr>
          <a:xfrm>
            <a:off x="10519582" y="0"/>
            <a:ext cx="8701661" cy="10778801"/>
          </a:xfrm>
          <a:prstGeom prst="rect">
            <a:avLst/>
          </a:prstGeom>
        </p:spPr>
      </p:pic>
      <p:sp>
        <p:nvSpPr>
          <p:cNvPr id="3" name="AutoShape 3"/>
          <p:cNvSpPr/>
          <p:nvPr/>
        </p:nvSpPr>
        <p:spPr>
          <a:xfrm rot="-782927">
            <a:off x="-5423846" y="-3582659"/>
            <a:ext cx="17084107" cy="16682782"/>
          </a:xfrm>
          <a:prstGeom prst="rect">
            <a:avLst/>
          </a:prstGeom>
          <a:solidFill>
            <a:srgbClr val="1C2529"/>
          </a:solidFill>
        </p:spPr>
      </p:sp>
      <p:grpSp>
        <p:nvGrpSpPr>
          <p:cNvPr id="4" name="Group 4"/>
          <p:cNvGrpSpPr/>
          <p:nvPr/>
        </p:nvGrpSpPr>
        <p:grpSpPr>
          <a:xfrm>
            <a:off x="0" y="1525753"/>
            <a:ext cx="11482576" cy="1583659"/>
            <a:chOff x="0" y="0"/>
            <a:chExt cx="2670408" cy="368298"/>
          </a:xfrm>
        </p:grpSpPr>
        <p:sp>
          <p:nvSpPr>
            <p:cNvPr id="5" name="Freeform 5"/>
            <p:cNvSpPr/>
            <p:nvPr/>
          </p:nvSpPr>
          <p:spPr>
            <a:xfrm>
              <a:off x="0" y="0"/>
              <a:ext cx="2670408" cy="368298"/>
            </a:xfrm>
            <a:custGeom>
              <a:avLst/>
              <a:gdLst/>
              <a:ahLst/>
              <a:cxnLst/>
              <a:rect l="l" t="t" r="r" b="b"/>
              <a:pathLst>
                <a:path w="2670408" h="368298">
                  <a:moveTo>
                    <a:pt x="0" y="0"/>
                  </a:moveTo>
                  <a:lnTo>
                    <a:pt x="2670408" y="0"/>
                  </a:lnTo>
                  <a:lnTo>
                    <a:pt x="2670408" y="368298"/>
                  </a:lnTo>
                  <a:lnTo>
                    <a:pt x="0" y="368298"/>
                  </a:lnTo>
                  <a:close/>
                </a:path>
              </a:pathLst>
            </a:custGeom>
            <a:solidFill>
              <a:srgbClr val="E8E8E8"/>
            </a:solidFill>
          </p:spPr>
        </p:sp>
      </p:grpSp>
      <p:sp>
        <p:nvSpPr>
          <p:cNvPr id="6" name="AutoShape 6"/>
          <p:cNvSpPr/>
          <p:nvPr/>
        </p:nvSpPr>
        <p:spPr>
          <a:xfrm rot="-782927">
            <a:off x="11851498" y="-991268"/>
            <a:ext cx="549542" cy="11861169"/>
          </a:xfrm>
          <a:prstGeom prst="rect">
            <a:avLst/>
          </a:prstGeom>
          <a:solidFill>
            <a:srgbClr val="B81E23"/>
          </a:solidFill>
        </p:spPr>
      </p:sp>
      <p:pic>
        <p:nvPicPr>
          <p:cNvPr id="7" name="Picture 7"/>
          <p:cNvPicPr>
            <a:picLocks noChangeAspect="1"/>
          </p:cNvPicPr>
          <p:nvPr/>
        </p:nvPicPr>
        <p:blipFill>
          <a:blip r:embed="rId3"/>
          <a:srcRect/>
          <a:stretch>
            <a:fillRect/>
          </a:stretch>
        </p:blipFill>
        <p:spPr>
          <a:xfrm>
            <a:off x="-29227" y="1684745"/>
            <a:ext cx="4113264" cy="1268256"/>
          </a:xfrm>
          <a:prstGeom prst="rect">
            <a:avLst/>
          </a:prstGeom>
        </p:spPr>
      </p:pic>
      <p:sp>
        <p:nvSpPr>
          <p:cNvPr id="9" name="TextBox 9"/>
          <p:cNvSpPr txBox="1"/>
          <p:nvPr/>
        </p:nvSpPr>
        <p:spPr>
          <a:xfrm>
            <a:off x="180031" y="6891908"/>
            <a:ext cx="11097569" cy="604012"/>
          </a:xfrm>
          <a:prstGeom prst="rect">
            <a:avLst/>
          </a:prstGeom>
        </p:spPr>
        <p:txBody>
          <a:bodyPr lIns="0" tIns="0" rIns="0" bIns="0" rtlCol="0" anchor="t">
            <a:spAutoFit/>
          </a:bodyPr>
          <a:lstStyle/>
          <a:p>
            <a:pPr lvl="0">
              <a:lnSpc>
                <a:spcPts val="4620"/>
              </a:lnSpc>
              <a:defRPr/>
            </a:pPr>
            <a:r>
              <a:rPr lang="pl-PL" sz="4200" spc="105" dirty="0">
                <a:solidFill>
                  <a:srgbClr val="B81E23"/>
                </a:solidFill>
                <a:latin typeface="League Spartan"/>
              </a:rPr>
              <a:t>LEAN RAPID AUDYT</a:t>
            </a:r>
          </a:p>
        </p:txBody>
      </p:sp>
      <p:sp>
        <p:nvSpPr>
          <p:cNvPr id="10" name="TextBox 10"/>
          <p:cNvSpPr txBox="1"/>
          <p:nvPr/>
        </p:nvSpPr>
        <p:spPr>
          <a:xfrm>
            <a:off x="197265" y="3134103"/>
            <a:ext cx="12667295" cy="422910"/>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144" normalizeH="0" baseline="0" noProof="0" dirty="0">
                <a:ln>
                  <a:noFill/>
                </a:ln>
                <a:solidFill>
                  <a:srgbClr val="FFFFFF"/>
                </a:solidFill>
                <a:effectLst/>
                <a:uLnTx/>
                <a:uFillTx/>
                <a:latin typeface="Roboto"/>
                <a:ea typeface="+mn-ea"/>
                <a:cs typeface="+mn-cs"/>
              </a:rPr>
              <a:t>WYRÓŻNIA NAS DOŚWIADCZENIE ZREALIZOWANYCH PROJEKTÓW</a:t>
            </a:r>
          </a:p>
        </p:txBody>
      </p:sp>
      <p:sp>
        <p:nvSpPr>
          <p:cNvPr id="14" name="TextBox 10">
            <a:extLst>
              <a:ext uri="{FF2B5EF4-FFF2-40B4-BE49-F238E27FC236}">
                <a16:creationId xmlns:a16="http://schemas.microsoft.com/office/drawing/2014/main" id="{5322745F-EE51-479B-8494-0B25C64CB849}"/>
              </a:ext>
            </a:extLst>
          </p:cNvPr>
          <p:cNvSpPr txBox="1"/>
          <p:nvPr/>
        </p:nvSpPr>
        <p:spPr>
          <a:xfrm>
            <a:off x="143530" y="7495920"/>
            <a:ext cx="12667295" cy="1275990"/>
          </a:xfrm>
          <a:prstGeom prst="rect">
            <a:avLst/>
          </a:prstGeom>
        </p:spPr>
        <p:txBody>
          <a:bodyPr lIns="0" tIns="0" rIns="0" bIns="0" rtlCol="0" anchor="t">
            <a:spAutoFit/>
          </a:bodyPr>
          <a:lstStyle/>
          <a:p>
            <a:pPr>
              <a:lnSpc>
                <a:spcPts val="3359"/>
              </a:lnSpc>
              <a:defRPr/>
            </a:pPr>
            <a:r>
              <a:rPr lang="pl-PL" sz="2400" spc="144" dirty="0">
                <a:solidFill>
                  <a:srgbClr val="FFFFFF"/>
                </a:solidFill>
                <a:latin typeface="Roboto"/>
              </a:rPr>
              <a:t>WYNIK OBSERWACJI WYBRANYCH OBSZARÓW Z DNIA: 02.08.2022r</a:t>
            </a:r>
            <a:r>
              <a:rPr kumimoji="0" lang="pl-PL" sz="2400" b="0" i="0" u="none" strike="noStrike" kern="1200" cap="none" spc="144" normalizeH="0" baseline="0" noProof="0" dirty="0">
                <a:ln>
                  <a:noFill/>
                </a:ln>
                <a:solidFill>
                  <a:srgbClr val="FFFFFF"/>
                </a:solidFill>
                <a:effectLst/>
                <a:uLnTx/>
                <a:uFillTx/>
                <a:latin typeface="Roboto"/>
                <a:ea typeface="+mn-ea"/>
                <a:cs typeface="+mn-cs"/>
              </a:rPr>
              <a:t>.</a:t>
            </a:r>
          </a:p>
          <a:p>
            <a:pPr>
              <a:lnSpc>
                <a:spcPts val="3359"/>
              </a:lnSpc>
              <a:defRPr/>
            </a:pPr>
            <a:r>
              <a:rPr kumimoji="0" lang="pl-PL" sz="1600" b="0" i="0" u="none" strike="noStrike" kern="1200" cap="none" spc="144" normalizeH="0" baseline="0" noProof="0" dirty="0">
                <a:ln>
                  <a:noFill/>
                </a:ln>
                <a:solidFill>
                  <a:srgbClr val="FFFFFF"/>
                </a:solidFill>
                <a:effectLst/>
                <a:uLnTx/>
                <a:uFillTx/>
                <a:latin typeface="Roboto"/>
                <a:ea typeface="+mn-ea"/>
                <a:cs typeface="+mn-cs"/>
              </a:rPr>
              <a:t> </a:t>
            </a:r>
            <a:r>
              <a:rPr lang="pl-PL" sz="1600" spc="144" dirty="0">
                <a:solidFill>
                  <a:srgbClr val="FFFFFF"/>
                </a:solidFill>
                <a:latin typeface="Roboto"/>
              </a:rPr>
              <a:t>DLA:</a:t>
            </a:r>
            <a:endParaRPr kumimoji="0" lang="en-US" sz="1600" b="0" i="0" u="none" strike="noStrike" kern="1200" cap="none" spc="144" normalizeH="0" baseline="0" noProof="0" dirty="0">
              <a:ln>
                <a:noFill/>
              </a:ln>
              <a:solidFill>
                <a:srgbClr val="FFFFFF"/>
              </a:solidFill>
              <a:effectLst/>
              <a:uLnTx/>
              <a:uFillTx/>
              <a:latin typeface="Roboto"/>
              <a:ea typeface="+mn-ea"/>
              <a:cs typeface="+mn-cs"/>
            </a:endParaRPr>
          </a:p>
          <a:p>
            <a:pPr marL="0" marR="0" lvl="0" indent="0" algn="l" defTabSz="914400" rtl="0" eaLnBrk="1" fontAlgn="auto" latinLnBrk="0" hangingPunct="1">
              <a:lnSpc>
                <a:spcPts val="3359"/>
              </a:lnSpc>
              <a:spcBef>
                <a:spcPts val="0"/>
              </a:spcBef>
              <a:spcAft>
                <a:spcPts val="0"/>
              </a:spcAft>
              <a:buClrTx/>
              <a:buSzTx/>
              <a:buFontTx/>
              <a:buNone/>
              <a:tabLst/>
              <a:defRPr/>
            </a:pPr>
            <a:r>
              <a:rPr lang="pl-PL" sz="2400" spc="144" dirty="0">
                <a:solidFill>
                  <a:srgbClr val="FFFFFF"/>
                </a:solidFill>
                <a:latin typeface="Roboto"/>
              </a:rPr>
              <a:t> </a:t>
            </a:r>
            <a:endParaRPr kumimoji="0" lang="en-US" sz="2400" b="0" i="0" u="none" strike="noStrike" kern="1200" cap="none" spc="144" normalizeH="0" baseline="0" noProof="0" dirty="0">
              <a:ln>
                <a:noFill/>
              </a:ln>
              <a:solidFill>
                <a:srgbClr val="FFFFFF"/>
              </a:solidFill>
              <a:effectLst/>
              <a:uLnTx/>
              <a:uFillTx/>
              <a:latin typeface="Roboto"/>
              <a:ea typeface="+mn-ea"/>
              <a:cs typeface="+mn-cs"/>
            </a:endParaRPr>
          </a:p>
        </p:txBody>
      </p:sp>
      <p:pic>
        <p:nvPicPr>
          <p:cNvPr id="1026" name="Picture 2">
            <a:extLst>
              <a:ext uri="{FF2B5EF4-FFF2-40B4-BE49-F238E27FC236}">
                <a16:creationId xmlns:a16="http://schemas.microsoft.com/office/drawing/2014/main" id="{808EBD57-2BA2-ED0B-C2D5-109953696F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31" y="8406772"/>
            <a:ext cx="2085975" cy="723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rcRect l="7740" r="7740"/>
          <a:stretch>
            <a:fillRect/>
          </a:stretch>
        </a:blipFill>
        <a:effectLst/>
      </p:bgPr>
    </p:bg>
    <p:spTree>
      <p:nvGrpSpPr>
        <p:cNvPr id="1" name=""/>
        <p:cNvGrpSpPr/>
        <p:nvPr/>
      </p:nvGrpSpPr>
      <p:grpSpPr>
        <a:xfrm>
          <a:off x="0" y="0"/>
          <a:ext cx="0" cy="0"/>
          <a:chOff x="0" y="0"/>
          <a:chExt cx="0" cy="0"/>
        </a:xfrm>
      </p:grpSpPr>
      <p:grpSp>
        <p:nvGrpSpPr>
          <p:cNvPr id="15" name="Group 4">
            <a:extLst>
              <a:ext uri="{FF2B5EF4-FFF2-40B4-BE49-F238E27FC236}">
                <a16:creationId xmlns:a16="http://schemas.microsoft.com/office/drawing/2014/main" id="{36A983B3-6CA1-4584-BC1E-0136EADDA694}"/>
              </a:ext>
            </a:extLst>
          </p:cNvPr>
          <p:cNvGrpSpPr/>
          <p:nvPr/>
        </p:nvGrpSpPr>
        <p:grpSpPr>
          <a:xfrm>
            <a:off x="17744" y="-38100"/>
            <a:ext cx="18270255" cy="872014"/>
            <a:chOff x="0" y="0"/>
            <a:chExt cx="2670408" cy="368298"/>
          </a:xfrm>
          <a:solidFill>
            <a:srgbClr val="A6A6A6">
              <a:alpha val="16078"/>
            </a:srgbClr>
          </a:solidFill>
        </p:grpSpPr>
        <p:sp>
          <p:nvSpPr>
            <p:cNvPr id="16" name="Freeform 5">
              <a:extLst>
                <a:ext uri="{FF2B5EF4-FFF2-40B4-BE49-F238E27FC236}">
                  <a16:creationId xmlns:a16="http://schemas.microsoft.com/office/drawing/2014/main" id="{55667BF1-5EED-46AA-A66D-BE54233851E2}"/>
                </a:ext>
              </a:extLst>
            </p:cNvPr>
            <p:cNvSpPr/>
            <p:nvPr/>
          </p:nvSpPr>
          <p:spPr>
            <a:xfrm>
              <a:off x="0" y="0"/>
              <a:ext cx="2670408" cy="368298"/>
            </a:xfrm>
            <a:custGeom>
              <a:avLst/>
              <a:gdLst/>
              <a:ahLst/>
              <a:cxnLst/>
              <a:rect l="l" t="t" r="r" b="b"/>
              <a:pathLst>
                <a:path w="2670408" h="368298">
                  <a:moveTo>
                    <a:pt x="0" y="0"/>
                  </a:moveTo>
                  <a:lnTo>
                    <a:pt x="2670408" y="0"/>
                  </a:lnTo>
                  <a:lnTo>
                    <a:pt x="2670408" y="368298"/>
                  </a:lnTo>
                  <a:lnTo>
                    <a:pt x="0" y="368298"/>
                  </a:lnTo>
                  <a:close/>
                </a:path>
              </a:pathLst>
            </a:custGeom>
            <a:grpFill/>
          </p:spPr>
        </p:sp>
      </p:grpSp>
      <p:grpSp>
        <p:nvGrpSpPr>
          <p:cNvPr id="10" name="Group 10"/>
          <p:cNvGrpSpPr/>
          <p:nvPr/>
        </p:nvGrpSpPr>
        <p:grpSpPr>
          <a:xfrm rot="3656731">
            <a:off x="15633866" y="8794131"/>
            <a:ext cx="8229600" cy="822960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D0D8"/>
            </a:solidFill>
          </p:spPr>
        </p:sp>
      </p:grpSp>
      <p:pic>
        <p:nvPicPr>
          <p:cNvPr id="12" name="Picture 12"/>
          <p:cNvPicPr>
            <a:picLocks noChangeAspect="1"/>
          </p:cNvPicPr>
          <p:nvPr/>
        </p:nvPicPr>
        <p:blipFill>
          <a:blip r:embed="rId3"/>
          <a:srcRect/>
          <a:stretch>
            <a:fillRect/>
          </a:stretch>
        </p:blipFill>
        <p:spPr>
          <a:xfrm>
            <a:off x="16866507" y="9800288"/>
            <a:ext cx="1374819" cy="423903"/>
          </a:xfrm>
          <a:prstGeom prst="rect">
            <a:avLst/>
          </a:prstGeom>
        </p:spPr>
      </p:pic>
      <p:sp>
        <p:nvSpPr>
          <p:cNvPr id="20" name="TextBox 2">
            <a:extLst>
              <a:ext uri="{FF2B5EF4-FFF2-40B4-BE49-F238E27FC236}">
                <a16:creationId xmlns:a16="http://schemas.microsoft.com/office/drawing/2014/main" id="{BF3BE986-8AE0-4852-A806-C5F7FA1C96DA}"/>
              </a:ext>
            </a:extLst>
          </p:cNvPr>
          <p:cNvSpPr txBox="1"/>
          <p:nvPr/>
        </p:nvSpPr>
        <p:spPr>
          <a:xfrm>
            <a:off x="381000" y="342900"/>
            <a:ext cx="10462280" cy="405880"/>
          </a:xfrm>
          <a:prstGeom prst="rect">
            <a:avLst/>
          </a:prstGeom>
        </p:spPr>
        <p:txBody>
          <a:bodyPr lIns="0" tIns="0" rIns="0" bIns="0" rtlCol="0" anchor="t">
            <a:spAutoFit/>
          </a:bodyPr>
          <a:lstStyle/>
          <a:p>
            <a:pPr>
              <a:lnSpc>
                <a:spcPts val="3080"/>
              </a:lnSpc>
            </a:pPr>
            <a:r>
              <a:rPr lang="pl-PL" sz="2400" spc="98" dirty="0">
                <a:solidFill>
                  <a:srgbClr val="B81E23"/>
                </a:solidFill>
                <a:latin typeface="League Spartan"/>
              </a:rPr>
              <a:t>ANALIZOWANY OBSZAR: </a:t>
            </a:r>
            <a:r>
              <a:rPr lang="pl-PL" sz="2400" spc="98" dirty="0">
                <a:solidFill>
                  <a:schemeClr val="bg1"/>
                </a:solidFill>
                <a:latin typeface="League Spartan"/>
              </a:rPr>
              <a:t>LINIA FID  </a:t>
            </a:r>
            <a:endParaRPr lang="en-US" sz="2400" spc="98" dirty="0">
              <a:solidFill>
                <a:schemeClr val="bg1"/>
              </a:solidFill>
              <a:latin typeface="League Spartan" panose="020B0604020202020204" charset="-18"/>
            </a:endParaRPr>
          </a:p>
        </p:txBody>
      </p:sp>
      <p:cxnSp>
        <p:nvCxnSpPr>
          <p:cNvPr id="4" name="Łącznik prosty 3">
            <a:extLst>
              <a:ext uri="{FF2B5EF4-FFF2-40B4-BE49-F238E27FC236}">
                <a16:creationId xmlns:a16="http://schemas.microsoft.com/office/drawing/2014/main" id="{039C68F0-C14F-4AE7-994D-2D085F54CF63}"/>
              </a:ext>
            </a:extLst>
          </p:cNvPr>
          <p:cNvCxnSpPr/>
          <p:nvPr/>
        </p:nvCxnSpPr>
        <p:spPr>
          <a:xfrm>
            <a:off x="8837112" y="833914"/>
            <a:ext cx="0" cy="9067800"/>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3" name="pole tekstowe 12">
            <a:extLst>
              <a:ext uri="{FF2B5EF4-FFF2-40B4-BE49-F238E27FC236}">
                <a16:creationId xmlns:a16="http://schemas.microsoft.com/office/drawing/2014/main" id="{26486601-8571-4DDC-9385-E72BA3928F5E}"/>
              </a:ext>
            </a:extLst>
          </p:cNvPr>
          <p:cNvSpPr txBox="1"/>
          <p:nvPr/>
        </p:nvSpPr>
        <p:spPr>
          <a:xfrm>
            <a:off x="171189" y="920107"/>
            <a:ext cx="8653397" cy="419346"/>
          </a:xfrm>
          <a:prstGeom prst="rect">
            <a:avLst/>
          </a:prstGeom>
          <a:noFill/>
        </p:spPr>
        <p:txBody>
          <a:bodyPr wrap="square" lIns="91440" tIns="45720" rIns="91440" bIns="45720" anchor="t">
            <a:spAutoFit/>
          </a:bodyPr>
          <a:lstStyle/>
          <a:p>
            <a:pPr algn="just">
              <a:lnSpc>
                <a:spcPts val="2774"/>
              </a:lnSpc>
              <a:spcAft>
                <a:spcPts val="600"/>
              </a:spcAft>
            </a:pPr>
            <a:r>
              <a:rPr lang="pl-PL" b="1" u="sng" dirty="0">
                <a:solidFill>
                  <a:srgbClr val="FFFFFF"/>
                </a:solidFill>
                <a:latin typeface="Roboto"/>
                <a:ea typeface="Roboto"/>
              </a:rPr>
              <a:t>OBSZAR: STANOWISKO MONTAŻU USZCZELKI</a:t>
            </a:r>
            <a:endParaRPr lang="pl-PL" sz="1800" b="1" u="sng" dirty="0">
              <a:solidFill>
                <a:srgbClr val="FFFFFF"/>
              </a:solidFill>
              <a:latin typeface="Roboto" panose="02000000000000000000" pitchFamily="2" charset="0"/>
              <a:ea typeface="Roboto" panose="02000000000000000000" pitchFamily="2" charset="0"/>
            </a:endParaRPr>
          </a:p>
        </p:txBody>
      </p:sp>
      <p:sp>
        <p:nvSpPr>
          <p:cNvPr id="14" name="pole tekstowe 13">
            <a:extLst>
              <a:ext uri="{FF2B5EF4-FFF2-40B4-BE49-F238E27FC236}">
                <a16:creationId xmlns:a16="http://schemas.microsoft.com/office/drawing/2014/main" id="{47934F7F-94FD-49E5-8EEF-B86260C01E59}"/>
              </a:ext>
            </a:extLst>
          </p:cNvPr>
          <p:cNvSpPr txBox="1"/>
          <p:nvPr/>
        </p:nvSpPr>
        <p:spPr>
          <a:xfrm>
            <a:off x="228598" y="5994436"/>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MACIERZ STRAT ZIDENTYFIKOWANYCH W OBSZARZE:</a:t>
            </a:r>
            <a:endParaRPr lang="pl-PL" sz="1800" b="1" u="sng" dirty="0">
              <a:solidFill>
                <a:srgbClr val="FFFFFF"/>
              </a:solidFill>
              <a:latin typeface="Roboto" panose="02000000000000000000" pitchFamily="2" charset="0"/>
              <a:ea typeface="Roboto" panose="02000000000000000000" pitchFamily="2" charset="0"/>
            </a:endParaRPr>
          </a:p>
        </p:txBody>
      </p:sp>
      <p:graphicFrame>
        <p:nvGraphicFramePr>
          <p:cNvPr id="17" name="Tabela 17">
            <a:extLst>
              <a:ext uri="{FF2B5EF4-FFF2-40B4-BE49-F238E27FC236}">
                <a16:creationId xmlns:a16="http://schemas.microsoft.com/office/drawing/2014/main" id="{3E459F30-7F8E-49D8-B535-63F4EF1ADD1A}"/>
              </a:ext>
            </a:extLst>
          </p:cNvPr>
          <p:cNvGraphicFramePr>
            <a:graphicFrameLocks noGrp="1"/>
          </p:cNvGraphicFramePr>
          <p:nvPr/>
        </p:nvGraphicFramePr>
        <p:xfrm>
          <a:off x="679800" y="6769173"/>
          <a:ext cx="7885917" cy="3291909"/>
        </p:xfrm>
        <a:graphic>
          <a:graphicData uri="http://schemas.openxmlformats.org/drawingml/2006/table">
            <a:tbl>
              <a:tblPr firstRow="1" bandRow="1">
                <a:tableStyleId>{5C22544A-7EE6-4342-B048-85BDC9FD1C3A}</a:tableStyleId>
              </a:tblPr>
              <a:tblGrid>
                <a:gridCol w="2628639">
                  <a:extLst>
                    <a:ext uri="{9D8B030D-6E8A-4147-A177-3AD203B41FA5}">
                      <a16:colId xmlns:a16="http://schemas.microsoft.com/office/drawing/2014/main" val="3951899229"/>
                    </a:ext>
                  </a:extLst>
                </a:gridCol>
                <a:gridCol w="816665">
                  <a:extLst>
                    <a:ext uri="{9D8B030D-6E8A-4147-A177-3AD203B41FA5}">
                      <a16:colId xmlns:a16="http://schemas.microsoft.com/office/drawing/2014/main" val="962813978"/>
                    </a:ext>
                  </a:extLst>
                </a:gridCol>
                <a:gridCol w="4440613">
                  <a:extLst>
                    <a:ext uri="{9D8B030D-6E8A-4147-A177-3AD203B41FA5}">
                      <a16:colId xmlns:a16="http://schemas.microsoft.com/office/drawing/2014/main" val="3741462156"/>
                    </a:ext>
                  </a:extLst>
                </a:gridCol>
              </a:tblGrid>
              <a:tr h="584127">
                <a:tc>
                  <a:txBody>
                    <a:bodyPr/>
                    <a:lstStyle/>
                    <a:p>
                      <a:r>
                        <a:rPr lang="pl-PL" sz="1800" u="none" dirty="0">
                          <a:solidFill>
                            <a:schemeClr val="bg1"/>
                          </a:solidFill>
                        </a:rPr>
                        <a:t>RODZAJ STRATY</a:t>
                      </a:r>
                    </a:p>
                  </a:txBody>
                  <a:tcPr>
                    <a:lnL w="12700" cap="flat" cmpd="sng" algn="ctr">
                      <a:noFill/>
                      <a:prstDash val="solid"/>
                      <a:round/>
                      <a:headEnd type="none" w="med" len="med"/>
                      <a:tailEnd type="none" w="med" len="med"/>
                    </a:lnL>
                    <a:lnR w="12700" cap="flat" cmpd="sng" algn="ctr">
                      <a:no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l-PL" sz="1800" u="none" dirty="0">
                        <a:solidFill>
                          <a:schemeClr val="bg1"/>
                        </a:solidFill>
                      </a:endParaRPr>
                    </a:p>
                  </a:txBody>
                  <a:tcPr>
                    <a:lnL w="12700" cap="flat" cmpd="sng" algn="ctr">
                      <a:noFill/>
                      <a:prstDash val="sysDashDotDot"/>
                      <a:round/>
                      <a:headEnd type="none" w="med" len="med"/>
                      <a:tailEnd type="none" w="med" len="med"/>
                    </a:lnL>
                    <a:lnR w="12700" cap="flat" cmpd="sng" algn="ctr">
                      <a:noFill/>
                      <a:prstDash val="sysDashDotDot"/>
                      <a:round/>
                      <a:headEnd type="none" w="med" len="med"/>
                      <a:tailEnd type="none" w="med" len="med"/>
                    </a:lnR>
                    <a:lnT w="12700" cap="flat" cmpd="sng" algn="ctr">
                      <a:no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r>
                        <a:rPr lang="pl-PL" sz="1800" u="none" dirty="0">
                          <a:solidFill>
                            <a:schemeClr val="bg1"/>
                          </a:solidFill>
                        </a:rPr>
                        <a:t>UWAGI:</a:t>
                      </a:r>
                    </a:p>
                  </a:txBody>
                  <a:tcPr>
                    <a:lnL w="12700" cap="flat" cmpd="sng" algn="ctr">
                      <a:no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0362090"/>
                  </a:ext>
                </a:extLst>
              </a:tr>
              <a:tr h="372582">
                <a:tc>
                  <a:txBody>
                    <a:bodyPr/>
                    <a:lstStyle/>
                    <a:p>
                      <a:pPr lvl="1"/>
                      <a:r>
                        <a:rPr lang="pl-PL" sz="1800" dirty="0">
                          <a:solidFill>
                            <a:schemeClr val="bg1"/>
                          </a:solidFill>
                        </a:rPr>
                        <a:t>Nadprodukcja</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l-PL" sz="1800" kern="1200" spc="98" dirty="0">
                        <a:solidFill>
                          <a:srgbClr val="B81E23"/>
                        </a:solidFill>
                        <a:latin typeface="League Spartan" panose="020B0604020202020204" charset="-18"/>
                        <a:ea typeface="+mn-ea"/>
                        <a:cs typeface="+mn-cs"/>
                      </a:endParaRP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PRODUKCJA NA ZAPAS</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2075057"/>
                  </a:ext>
                </a:extLst>
              </a:tr>
              <a:tr h="389200">
                <a:tc>
                  <a:txBody>
                    <a:bodyPr/>
                    <a:lstStyle/>
                    <a:p>
                      <a:pPr lvl="1"/>
                      <a:r>
                        <a:rPr lang="pl-PL" sz="1800" dirty="0">
                          <a:solidFill>
                            <a:schemeClr val="bg1"/>
                          </a:solidFill>
                        </a:rPr>
                        <a:t>Zapasy</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MAGAZYNOWANIE NA STOŁACH/PALETACH</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9356983"/>
                  </a:ext>
                </a:extLst>
              </a:tr>
              <a:tr h="389200">
                <a:tc>
                  <a:txBody>
                    <a:bodyPr/>
                    <a:lstStyle/>
                    <a:p>
                      <a:pPr lvl="1"/>
                      <a:r>
                        <a:rPr lang="pl-PL" sz="1800" dirty="0">
                          <a:solidFill>
                            <a:schemeClr val="bg1"/>
                          </a:solidFill>
                        </a:rPr>
                        <a:t>Transport</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TRANSPORT KOMPONENTÓW</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81170"/>
                  </a:ext>
                </a:extLst>
              </a:tr>
              <a:tr h="389200">
                <a:tc>
                  <a:txBody>
                    <a:bodyPr/>
                    <a:lstStyle/>
                    <a:p>
                      <a:pPr lvl="1"/>
                      <a:r>
                        <a:rPr lang="pl-PL" sz="1800" dirty="0">
                          <a:solidFill>
                            <a:schemeClr val="bg1"/>
                          </a:solidFill>
                        </a:rPr>
                        <a:t>Oczekiwanie</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pl-PL" sz="1800" kern="1200" spc="98" dirty="0">
                        <a:solidFill>
                          <a:srgbClr val="B81E23"/>
                        </a:solidFill>
                        <a:latin typeface="League Spartan" panose="020B0604020202020204" charset="-18"/>
                        <a:ea typeface="+mn-ea"/>
                        <a:cs typeface="+mn-cs"/>
                      </a:endParaRP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endParaRPr lang="pl-PL" sz="1600" dirty="0">
                        <a:solidFill>
                          <a:schemeClr val="bg1"/>
                        </a:solidFill>
                      </a:endParaRP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0659720"/>
                  </a:ext>
                </a:extLst>
              </a:tr>
              <a:tr h="389200">
                <a:tc>
                  <a:txBody>
                    <a:bodyPr/>
                    <a:lstStyle/>
                    <a:p>
                      <a:pPr lvl="1"/>
                      <a:r>
                        <a:rPr lang="pl-PL" sz="1800" dirty="0">
                          <a:solidFill>
                            <a:schemeClr val="bg1"/>
                          </a:solidFill>
                        </a:rPr>
                        <a:t>Braki, odzysk</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POPRAWKI NITOWANIA</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738351"/>
                  </a:ext>
                </a:extLst>
              </a:tr>
              <a:tr h="389200">
                <a:tc>
                  <a:txBody>
                    <a:bodyPr/>
                    <a:lstStyle/>
                    <a:p>
                      <a:pPr lvl="1"/>
                      <a:r>
                        <a:rPr lang="pl-PL" sz="1800" dirty="0">
                          <a:solidFill>
                            <a:schemeClr val="bg1"/>
                          </a:solidFill>
                        </a:rPr>
                        <a:t>Zbędny proces</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SZUKANIE KOMPONENTÓW</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8063014"/>
                  </a:ext>
                </a:extLst>
              </a:tr>
              <a:tr h="389200">
                <a:tc>
                  <a:txBody>
                    <a:bodyPr/>
                    <a:lstStyle/>
                    <a:p>
                      <a:pPr lvl="1"/>
                      <a:r>
                        <a:rPr lang="pl-PL" sz="1800" dirty="0">
                          <a:solidFill>
                            <a:schemeClr val="bg1"/>
                          </a:solidFill>
                        </a:rPr>
                        <a:t>Zbędny ruch</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SZUKANIE NITOWNICY</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0210205"/>
                  </a:ext>
                </a:extLst>
              </a:tr>
            </a:tbl>
          </a:graphicData>
        </a:graphic>
      </p:graphicFrame>
      <p:sp>
        <p:nvSpPr>
          <p:cNvPr id="22" name="pole tekstowe 21">
            <a:extLst>
              <a:ext uri="{FF2B5EF4-FFF2-40B4-BE49-F238E27FC236}">
                <a16:creationId xmlns:a16="http://schemas.microsoft.com/office/drawing/2014/main" id="{377BCE66-B1CC-43A7-9CCF-2BDF52FD9BD8}"/>
              </a:ext>
            </a:extLst>
          </p:cNvPr>
          <p:cNvSpPr txBox="1"/>
          <p:nvPr/>
        </p:nvSpPr>
        <p:spPr>
          <a:xfrm>
            <a:off x="8930829" y="992466"/>
            <a:ext cx="8653397" cy="419346"/>
          </a:xfrm>
          <a:prstGeom prst="rect">
            <a:avLst/>
          </a:prstGeom>
          <a:noFill/>
        </p:spPr>
        <p:txBody>
          <a:bodyPr wrap="square">
            <a:spAutoFit/>
          </a:bodyPr>
          <a:lstStyle/>
          <a:p>
            <a:pPr algn="just">
              <a:lnSpc>
                <a:spcPts val="2774"/>
              </a:lnSpc>
              <a:spcAft>
                <a:spcPts val="600"/>
              </a:spcAft>
            </a:pPr>
            <a:r>
              <a:rPr lang="pl-PL" sz="1800" b="1" u="sng" dirty="0">
                <a:solidFill>
                  <a:srgbClr val="FFFFFF"/>
                </a:solidFill>
                <a:latin typeface="Roboto" panose="02000000000000000000" pitchFamily="2" charset="0"/>
                <a:ea typeface="Roboto" panose="02000000000000000000" pitchFamily="2" charset="0"/>
              </a:rPr>
              <a:t>ZIDENTYFIKOWANE PROBLEMY:</a:t>
            </a:r>
          </a:p>
        </p:txBody>
      </p:sp>
      <p:sp>
        <p:nvSpPr>
          <p:cNvPr id="23" name="pole tekstowe 22">
            <a:extLst>
              <a:ext uri="{FF2B5EF4-FFF2-40B4-BE49-F238E27FC236}">
                <a16:creationId xmlns:a16="http://schemas.microsoft.com/office/drawing/2014/main" id="{B6C75165-29DD-46AA-AECF-67CE2CC25068}"/>
              </a:ext>
            </a:extLst>
          </p:cNvPr>
          <p:cNvSpPr txBox="1"/>
          <p:nvPr/>
        </p:nvSpPr>
        <p:spPr>
          <a:xfrm>
            <a:off x="9020835" y="6286500"/>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PROPOZYCJE DZIAŁAŃ KORYGUJĄCYCH / PODSUMOWANIE :</a:t>
            </a:r>
            <a:endParaRPr lang="pl-PL" sz="1800" b="1" u="sng" dirty="0">
              <a:solidFill>
                <a:srgbClr val="FFFFFF"/>
              </a:solidFill>
              <a:latin typeface="Roboto" panose="02000000000000000000" pitchFamily="2" charset="0"/>
              <a:ea typeface="Roboto" panose="02000000000000000000" pitchFamily="2" charset="0"/>
            </a:endParaRPr>
          </a:p>
        </p:txBody>
      </p:sp>
      <p:sp>
        <p:nvSpPr>
          <p:cNvPr id="24" name="pole tekstowe 23">
            <a:extLst>
              <a:ext uri="{FF2B5EF4-FFF2-40B4-BE49-F238E27FC236}">
                <a16:creationId xmlns:a16="http://schemas.microsoft.com/office/drawing/2014/main" id="{13317A9C-F509-4CDA-BDE0-DF5803A9954F}"/>
              </a:ext>
            </a:extLst>
          </p:cNvPr>
          <p:cNvSpPr txBox="1"/>
          <p:nvPr/>
        </p:nvSpPr>
        <p:spPr>
          <a:xfrm>
            <a:off x="8396269" y="6889516"/>
            <a:ext cx="9510728" cy="2875146"/>
          </a:xfrm>
          <a:prstGeom prst="rect">
            <a:avLst/>
          </a:prstGeom>
          <a:noFill/>
        </p:spPr>
        <p:txBody>
          <a:bodyPr wrap="square" lIns="91440" tIns="45720" rIns="91440" bIns="45720" anchor="t">
            <a:spAutoFit/>
          </a:bodyPr>
          <a:lstStyle/>
          <a:p>
            <a:pPr marL="1371600" lvl="2" indent="-457200" algn="just">
              <a:lnSpc>
                <a:spcPts val="2774"/>
              </a:lnSpc>
              <a:spcAft>
                <a:spcPts val="600"/>
              </a:spcAft>
              <a:buFont typeface="Arial" panose="020B0604020202020204" pitchFamily="34" charset="0"/>
              <a:buChar char="•"/>
              <a:tabLst>
                <a:tab pos="5110163" algn="l"/>
              </a:tabLst>
            </a:pPr>
            <a:r>
              <a:rPr lang="pl-PL" sz="1600" cap="all" dirty="0">
                <a:solidFill>
                  <a:srgbClr val="FFFFFF"/>
                </a:solidFill>
                <a:latin typeface="Roboto"/>
                <a:ea typeface="Roboto"/>
              </a:rPr>
              <a:t>ZAKUPIENIE AUTOMATYCZNEGO DOZOWNIKA USZCZELKI LUB PRZYRZĄDU</a:t>
            </a:r>
            <a:endParaRPr lang="pl-PL" sz="1600" cap="all"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r>
              <a:rPr lang="pl-PL" sz="1600" cap="all" dirty="0">
                <a:solidFill>
                  <a:srgbClr val="FFFFFF"/>
                </a:solidFill>
                <a:latin typeface="Roboto"/>
                <a:ea typeface="Roboto"/>
              </a:rPr>
              <a:t>BUDOWA STANDARDU PRACY i STANDARD ZUŻYCIA USZCZELKI ( ograniczenie odcinanych końcówek )</a:t>
            </a:r>
            <a:endParaRPr lang="pl-PL" sz="1600" cap="all"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r>
              <a:rPr lang="pl-PL" sz="1600" cap="all" dirty="0">
                <a:solidFill>
                  <a:srgbClr val="FFFFFF"/>
                </a:solidFill>
                <a:latin typeface="Roboto"/>
                <a:ea typeface="Roboto"/>
              </a:rPr>
              <a:t>JIG lub półautomat do oklejania ułatwiający pracę z zabezpieczeniem typu POKA YOKE w celu wyeliminowania pomyłek w montażu uszczelki</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a:ea typeface="Roboto"/>
              </a:rPr>
              <a:t>NARZĘDZIE DO POZYCJONOWANIA OTWORU</a:t>
            </a: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p:txBody>
      </p:sp>
      <p:sp>
        <p:nvSpPr>
          <p:cNvPr id="27" name="pole tekstowe 26">
            <a:extLst>
              <a:ext uri="{FF2B5EF4-FFF2-40B4-BE49-F238E27FC236}">
                <a16:creationId xmlns:a16="http://schemas.microsoft.com/office/drawing/2014/main" id="{6857B7F3-3AA0-44CD-A6FC-0E609EE1ACC7}"/>
              </a:ext>
            </a:extLst>
          </p:cNvPr>
          <p:cNvSpPr txBox="1"/>
          <p:nvPr/>
        </p:nvSpPr>
        <p:spPr>
          <a:xfrm>
            <a:off x="9420346" y="9641736"/>
            <a:ext cx="8653397" cy="425758"/>
          </a:xfrm>
          <a:prstGeom prst="rect">
            <a:avLst/>
          </a:prstGeom>
          <a:noFill/>
        </p:spPr>
        <p:txBody>
          <a:bodyPr wrap="square">
            <a:spAutoFit/>
          </a:bodyPr>
          <a:lstStyle/>
          <a:p>
            <a:pPr algn="just">
              <a:lnSpc>
                <a:spcPts val="2774"/>
              </a:lnSpc>
              <a:spcBef>
                <a:spcPts val="0"/>
              </a:spcBef>
              <a:spcAft>
                <a:spcPts val="600"/>
              </a:spcAft>
            </a:pPr>
            <a:r>
              <a:rPr lang="pl-PL" b="1" dirty="0">
                <a:solidFill>
                  <a:srgbClr val="FFFFFF"/>
                </a:solidFill>
                <a:latin typeface="Roboto" panose="02000000000000000000" pitchFamily="2" charset="0"/>
                <a:ea typeface="Roboto" panose="02000000000000000000" pitchFamily="2" charset="0"/>
              </a:rPr>
              <a:t>POTENCJAŁ POPRAWY:	</a:t>
            </a:r>
            <a:r>
              <a:rPr lang="pl-PL" sz="2000" b="1" dirty="0">
                <a:solidFill>
                  <a:srgbClr val="00B050"/>
                </a:solidFill>
                <a:latin typeface="Roboto" panose="02000000000000000000" pitchFamily="2" charset="0"/>
                <a:ea typeface="Roboto" panose="02000000000000000000" pitchFamily="2" charset="0"/>
              </a:rPr>
              <a:t>TAK</a:t>
            </a:r>
            <a:endParaRPr lang="pl-PL" sz="1800" b="1" dirty="0">
              <a:solidFill>
                <a:srgbClr val="FF0000"/>
              </a:solidFill>
              <a:latin typeface="Roboto" panose="02000000000000000000" pitchFamily="2" charset="0"/>
              <a:ea typeface="Roboto" panose="02000000000000000000" pitchFamily="2" charset="0"/>
            </a:endParaRPr>
          </a:p>
        </p:txBody>
      </p:sp>
      <p:sp>
        <p:nvSpPr>
          <p:cNvPr id="28" name="pole tekstowe 27">
            <a:extLst>
              <a:ext uri="{FF2B5EF4-FFF2-40B4-BE49-F238E27FC236}">
                <a16:creationId xmlns:a16="http://schemas.microsoft.com/office/drawing/2014/main" id="{7CA4C4A5-A883-4F77-94B2-09F3B4E4785B}"/>
              </a:ext>
            </a:extLst>
          </p:cNvPr>
          <p:cNvSpPr txBox="1"/>
          <p:nvPr/>
        </p:nvSpPr>
        <p:spPr>
          <a:xfrm>
            <a:off x="8362685" y="1401203"/>
            <a:ext cx="9696717" cy="3826945"/>
          </a:xfrm>
          <a:prstGeom prst="rect">
            <a:avLst/>
          </a:prstGeom>
          <a:noFill/>
        </p:spPr>
        <p:txBody>
          <a:bodyPr wrap="square" lIns="91440" tIns="45720" rIns="91440" bIns="45720" anchor="t">
            <a:spAutoFit/>
          </a:bodyPr>
          <a:lstStyle/>
          <a:p>
            <a:pPr marL="1371600" lvl="2" indent="-457200" algn="just">
              <a:lnSpc>
                <a:spcPts val="2774"/>
              </a:lnSpc>
              <a:spcAft>
                <a:spcPts val="600"/>
              </a:spcAft>
              <a:buFont typeface="Arial,Sans-Serif" panose="020B0604020202020204" pitchFamily="34" charset="0"/>
              <a:buChar char="•"/>
              <a:tabLst>
                <a:tab pos="5110163" algn="l"/>
              </a:tabLst>
            </a:pPr>
            <a:r>
              <a:rPr lang="pl-PL" sz="1600" cap="all" dirty="0">
                <a:solidFill>
                  <a:srgbClr val="FFFFFF"/>
                </a:solidFill>
                <a:latin typeface="Roboto" panose="02000000000000000000" pitchFamily="2" charset="0"/>
                <a:ea typeface="Roboto" panose="02000000000000000000" pitchFamily="2" charset="0"/>
                <a:cs typeface="+mn-lt"/>
              </a:rPr>
              <a:t>Długi czas montażu, brak ułatwiających pracę narzędzi lub jig</a:t>
            </a:r>
            <a:endParaRPr lang="pl-PL" sz="1600" cap="all" dirty="0">
              <a:latin typeface="Roboto" panose="02000000000000000000" pitchFamily="2" charset="0"/>
              <a:ea typeface="Roboto" panose="02000000000000000000" pitchFamily="2" charset="0"/>
              <a:cs typeface="+mn-lt"/>
            </a:endParaRPr>
          </a:p>
          <a:p>
            <a:pPr marL="1371600" lvl="2" indent="-457200" algn="just">
              <a:lnSpc>
                <a:spcPts val="2774"/>
              </a:lnSpc>
              <a:spcAft>
                <a:spcPts val="600"/>
              </a:spcAft>
              <a:buFont typeface="Arial" panose="020B0604020202020204" pitchFamily="34" charset="0"/>
              <a:buChar char="•"/>
              <a:tabLst>
                <a:tab pos="5110163" algn="l"/>
              </a:tabLst>
            </a:pPr>
            <a:r>
              <a:rPr lang="pl-PL" sz="1600" cap="all" dirty="0">
                <a:solidFill>
                  <a:srgbClr val="FFFFFF"/>
                </a:solidFill>
                <a:latin typeface="Roboto" panose="02000000000000000000" pitchFamily="2" charset="0"/>
                <a:ea typeface="Roboto" panose="02000000000000000000" pitchFamily="2" charset="0"/>
              </a:rPr>
              <a:t>Brak standardów pracy</a:t>
            </a:r>
          </a:p>
          <a:p>
            <a:pPr marL="1371600" lvl="2" indent="-457200" algn="just">
              <a:lnSpc>
                <a:spcPts val="2774"/>
              </a:lnSpc>
              <a:spcAft>
                <a:spcPts val="600"/>
              </a:spcAft>
              <a:buFont typeface="Arial" panose="020B0604020202020204" pitchFamily="34" charset="0"/>
              <a:buChar char="•"/>
              <a:tabLst>
                <a:tab pos="5110163" algn="l"/>
              </a:tabLst>
            </a:pPr>
            <a:r>
              <a:rPr lang="pl-PL" sz="1600" cap="all" dirty="0">
                <a:solidFill>
                  <a:srgbClr val="FFFFFF"/>
                </a:solidFill>
                <a:latin typeface="Roboto" panose="02000000000000000000" pitchFamily="2" charset="0"/>
                <a:ea typeface="Roboto" panose="02000000000000000000" pitchFamily="2" charset="0"/>
                <a:cs typeface="Calibri"/>
              </a:rPr>
              <a:t>Straty związane z obcinaniem końcówek uszczelki (zmierzono odpad po 5 sztukach montowanych - średnia z 5 sztuk: 12 </a:t>
            </a:r>
            <a:r>
              <a:rPr lang="pl-PL" sz="1600" dirty="0">
                <a:solidFill>
                  <a:srgbClr val="FFFFFF"/>
                </a:solidFill>
                <a:latin typeface="Roboto" panose="02000000000000000000" pitchFamily="2" charset="0"/>
                <a:ea typeface="Roboto" panose="02000000000000000000" pitchFamily="2" charset="0"/>
                <a:cs typeface="Calibri"/>
              </a:rPr>
              <a:t>cm </a:t>
            </a:r>
            <a:r>
              <a:rPr lang="pl-PL" sz="1600" cap="all" dirty="0">
                <a:solidFill>
                  <a:srgbClr val="FFFFFF"/>
                </a:solidFill>
                <a:latin typeface="Roboto" panose="02000000000000000000" pitchFamily="2" charset="0"/>
                <a:ea typeface="Roboto" panose="02000000000000000000" pitchFamily="2" charset="0"/>
                <a:cs typeface="Calibri"/>
              </a:rPr>
              <a:t>odpadu / sztukę )</a:t>
            </a:r>
          </a:p>
          <a:p>
            <a:pPr marL="1371600" lvl="2" indent="-457200" algn="just">
              <a:lnSpc>
                <a:spcPts val="2774"/>
              </a:lnSpc>
              <a:spcAft>
                <a:spcPts val="600"/>
              </a:spcAft>
              <a:buFont typeface="Arial" panose="020B0604020202020204" pitchFamily="34" charset="0"/>
              <a:buChar char="•"/>
              <a:tabLst>
                <a:tab pos="5110163" algn="l"/>
              </a:tabLst>
            </a:pPr>
            <a:r>
              <a:rPr lang="pl-PL" sz="1600" cap="all" dirty="0">
                <a:solidFill>
                  <a:srgbClr val="FFFFFF"/>
                </a:solidFill>
                <a:latin typeface="Roboto" panose="02000000000000000000" pitchFamily="2" charset="0"/>
                <a:ea typeface="Roboto" panose="02000000000000000000" pitchFamily="2" charset="0"/>
                <a:cs typeface="Calibri"/>
              </a:rPr>
              <a:t>RĘCZNE NAWIERCANIE OTWORÓW W SZAMOCIE – BRAK PRECYZJI/POWTARZALNOŚCI</a:t>
            </a:r>
          </a:p>
          <a:p>
            <a:pPr marL="1371600" lvl="2" indent="-457200" algn="just">
              <a:lnSpc>
                <a:spcPts val="2774"/>
              </a:lnSpc>
              <a:spcAft>
                <a:spcPts val="600"/>
              </a:spcAft>
              <a:buFont typeface="Arial" panose="020B0604020202020204" pitchFamily="34" charset="0"/>
              <a:buChar char="•"/>
              <a:tabLst>
                <a:tab pos="5110163" algn="l"/>
              </a:tabLst>
            </a:pPr>
            <a:r>
              <a:rPr lang="pl-PL" sz="1600" cap="all" dirty="0">
                <a:solidFill>
                  <a:srgbClr val="FFFFFF"/>
                </a:solidFill>
                <a:latin typeface="Roboto" panose="02000000000000000000" pitchFamily="2" charset="0"/>
                <a:ea typeface="Roboto" panose="02000000000000000000" pitchFamily="2" charset="0"/>
                <a:cs typeface="+mn-lt"/>
              </a:rPr>
              <a:t>NIEERGONOMICZNA POZYCJA PRACY na stanowisku</a:t>
            </a:r>
            <a:endParaRPr lang="pl-PL" sz="1600" cap="all" dirty="0">
              <a:latin typeface="Roboto" panose="02000000000000000000" pitchFamily="2" charset="0"/>
              <a:ea typeface="Roboto" panose="02000000000000000000" pitchFamily="2" charset="0"/>
              <a:cs typeface="+mn-lt"/>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cs typeface="Calibri"/>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cs typeface="Calibri"/>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cs typeface="Calibri"/>
            </a:endParaRPr>
          </a:p>
        </p:txBody>
      </p:sp>
      <p:sp>
        <p:nvSpPr>
          <p:cNvPr id="6" name="Owal 5">
            <a:extLst>
              <a:ext uri="{FF2B5EF4-FFF2-40B4-BE49-F238E27FC236}">
                <a16:creationId xmlns:a16="http://schemas.microsoft.com/office/drawing/2014/main" id="{19197F49-6C16-EECD-526A-FDCD9B1F5EB3}"/>
              </a:ext>
            </a:extLst>
          </p:cNvPr>
          <p:cNvSpPr/>
          <p:nvPr/>
        </p:nvSpPr>
        <p:spPr>
          <a:xfrm>
            <a:off x="5029200" y="1694844"/>
            <a:ext cx="533400" cy="553056"/>
          </a:xfrm>
          <a:prstGeom prst="ellipse">
            <a:avLst/>
          </a:prstGeom>
          <a:solidFill>
            <a:schemeClr val="bg1">
              <a:lumMod val="75000"/>
            </a:schemeClr>
          </a:solidFill>
          <a:ln>
            <a:solidFill>
              <a:schemeClr val="bg1">
                <a:lumMod val="75000"/>
              </a:schemeClr>
            </a:solidFill>
          </a:ln>
          <a:effectLst>
            <a:glow rad="2286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pic>
        <p:nvPicPr>
          <p:cNvPr id="8" name="Obraz 8" descr="Obraz zawierający tekst, wewnątrz, praca, młynarz&#10;&#10;Opis wygenerowany automatycznie">
            <a:extLst>
              <a:ext uri="{FF2B5EF4-FFF2-40B4-BE49-F238E27FC236}">
                <a16:creationId xmlns:a16="http://schemas.microsoft.com/office/drawing/2014/main" id="{6FF433C1-A880-EB58-9BB8-F0EC4B90D453}"/>
              </a:ext>
            </a:extLst>
          </p:cNvPr>
          <p:cNvPicPr>
            <a:picLocks noChangeAspect="1"/>
          </p:cNvPicPr>
          <p:nvPr/>
        </p:nvPicPr>
        <p:blipFill rotWithShape="1">
          <a:blip r:embed="rId4"/>
          <a:srcRect t="53425" r="794" b="1000"/>
          <a:stretch/>
        </p:blipFill>
        <p:spPr>
          <a:xfrm>
            <a:off x="1905000" y="1572028"/>
            <a:ext cx="4977311" cy="4104872"/>
          </a:xfrm>
          <a:prstGeom prst="rect">
            <a:avLst/>
          </a:prstGeom>
        </p:spPr>
      </p:pic>
      <p:cxnSp>
        <p:nvCxnSpPr>
          <p:cNvPr id="25" name="Łącznik prosty ze strzałką 24">
            <a:extLst>
              <a:ext uri="{FF2B5EF4-FFF2-40B4-BE49-F238E27FC236}">
                <a16:creationId xmlns:a16="http://schemas.microsoft.com/office/drawing/2014/main" id="{8DE8ADA8-094B-1769-7ACA-342390C6F871}"/>
              </a:ext>
            </a:extLst>
          </p:cNvPr>
          <p:cNvCxnSpPr>
            <a:cxnSpLocks/>
          </p:cNvCxnSpPr>
          <p:nvPr/>
        </p:nvCxnSpPr>
        <p:spPr>
          <a:xfrm>
            <a:off x="716668" y="3390900"/>
            <a:ext cx="1950332" cy="0"/>
          </a:xfrm>
          <a:prstGeom prst="straightConnector1">
            <a:avLst/>
          </a:prstGeom>
          <a:ln w="57150" cap="flat" cmpd="sng" algn="ctr">
            <a:solidFill>
              <a:schemeClr val="accent6"/>
            </a:solidFill>
            <a:prstDash val="solid"/>
            <a:round/>
            <a:headEnd type="none" w="med" len="med"/>
            <a:tailEnd type="arrow" w="med" len="med"/>
          </a:ln>
          <a:effectLst>
            <a:glow rad="1016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24449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rcRect l="7740" r="7740"/>
          <a:stretch>
            <a:fillRect/>
          </a:stretch>
        </a:blipFill>
        <a:effectLst/>
      </p:bgPr>
    </p:bg>
    <p:spTree>
      <p:nvGrpSpPr>
        <p:cNvPr id="1" name=""/>
        <p:cNvGrpSpPr/>
        <p:nvPr/>
      </p:nvGrpSpPr>
      <p:grpSpPr>
        <a:xfrm>
          <a:off x="0" y="0"/>
          <a:ext cx="0" cy="0"/>
          <a:chOff x="0" y="0"/>
          <a:chExt cx="0" cy="0"/>
        </a:xfrm>
      </p:grpSpPr>
      <p:grpSp>
        <p:nvGrpSpPr>
          <p:cNvPr id="15" name="Group 4">
            <a:extLst>
              <a:ext uri="{FF2B5EF4-FFF2-40B4-BE49-F238E27FC236}">
                <a16:creationId xmlns:a16="http://schemas.microsoft.com/office/drawing/2014/main" id="{36A983B3-6CA1-4584-BC1E-0136EADDA694}"/>
              </a:ext>
            </a:extLst>
          </p:cNvPr>
          <p:cNvGrpSpPr/>
          <p:nvPr/>
        </p:nvGrpSpPr>
        <p:grpSpPr>
          <a:xfrm>
            <a:off x="17744" y="-38100"/>
            <a:ext cx="18270255" cy="872014"/>
            <a:chOff x="0" y="0"/>
            <a:chExt cx="2670408" cy="368298"/>
          </a:xfrm>
          <a:solidFill>
            <a:srgbClr val="A6A6A6">
              <a:alpha val="16078"/>
            </a:srgbClr>
          </a:solidFill>
        </p:grpSpPr>
        <p:sp>
          <p:nvSpPr>
            <p:cNvPr id="16" name="Freeform 5">
              <a:extLst>
                <a:ext uri="{FF2B5EF4-FFF2-40B4-BE49-F238E27FC236}">
                  <a16:creationId xmlns:a16="http://schemas.microsoft.com/office/drawing/2014/main" id="{55667BF1-5EED-46AA-A66D-BE54233851E2}"/>
                </a:ext>
              </a:extLst>
            </p:cNvPr>
            <p:cNvSpPr/>
            <p:nvPr/>
          </p:nvSpPr>
          <p:spPr>
            <a:xfrm>
              <a:off x="0" y="0"/>
              <a:ext cx="2670408" cy="368298"/>
            </a:xfrm>
            <a:custGeom>
              <a:avLst/>
              <a:gdLst/>
              <a:ahLst/>
              <a:cxnLst/>
              <a:rect l="l" t="t" r="r" b="b"/>
              <a:pathLst>
                <a:path w="2670408" h="368298">
                  <a:moveTo>
                    <a:pt x="0" y="0"/>
                  </a:moveTo>
                  <a:lnTo>
                    <a:pt x="2670408" y="0"/>
                  </a:lnTo>
                  <a:lnTo>
                    <a:pt x="2670408" y="368298"/>
                  </a:lnTo>
                  <a:lnTo>
                    <a:pt x="0" y="368298"/>
                  </a:lnTo>
                  <a:close/>
                </a:path>
              </a:pathLst>
            </a:custGeom>
            <a:grpFill/>
          </p:spPr>
        </p:sp>
      </p:grpSp>
      <p:grpSp>
        <p:nvGrpSpPr>
          <p:cNvPr id="10" name="Group 10"/>
          <p:cNvGrpSpPr/>
          <p:nvPr/>
        </p:nvGrpSpPr>
        <p:grpSpPr>
          <a:xfrm rot="3656731">
            <a:off x="15633866" y="8794131"/>
            <a:ext cx="8229600" cy="822960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D0D8"/>
            </a:solidFill>
          </p:spPr>
        </p:sp>
      </p:grpSp>
      <p:pic>
        <p:nvPicPr>
          <p:cNvPr id="12" name="Picture 12"/>
          <p:cNvPicPr>
            <a:picLocks noChangeAspect="1"/>
          </p:cNvPicPr>
          <p:nvPr/>
        </p:nvPicPr>
        <p:blipFill>
          <a:blip r:embed="rId3"/>
          <a:srcRect/>
          <a:stretch>
            <a:fillRect/>
          </a:stretch>
        </p:blipFill>
        <p:spPr>
          <a:xfrm>
            <a:off x="16866507" y="9800288"/>
            <a:ext cx="1374819" cy="423903"/>
          </a:xfrm>
          <a:prstGeom prst="rect">
            <a:avLst/>
          </a:prstGeom>
        </p:spPr>
      </p:pic>
      <p:sp>
        <p:nvSpPr>
          <p:cNvPr id="20" name="TextBox 2">
            <a:extLst>
              <a:ext uri="{FF2B5EF4-FFF2-40B4-BE49-F238E27FC236}">
                <a16:creationId xmlns:a16="http://schemas.microsoft.com/office/drawing/2014/main" id="{BF3BE986-8AE0-4852-A806-C5F7FA1C96DA}"/>
              </a:ext>
            </a:extLst>
          </p:cNvPr>
          <p:cNvSpPr txBox="1"/>
          <p:nvPr/>
        </p:nvSpPr>
        <p:spPr>
          <a:xfrm>
            <a:off x="381000" y="342900"/>
            <a:ext cx="10462280" cy="405880"/>
          </a:xfrm>
          <a:prstGeom prst="rect">
            <a:avLst/>
          </a:prstGeom>
        </p:spPr>
        <p:txBody>
          <a:bodyPr lIns="0" tIns="0" rIns="0" bIns="0" rtlCol="0" anchor="t">
            <a:spAutoFit/>
          </a:bodyPr>
          <a:lstStyle/>
          <a:p>
            <a:pPr>
              <a:lnSpc>
                <a:spcPts val="3080"/>
              </a:lnSpc>
            </a:pPr>
            <a:r>
              <a:rPr lang="pl-PL" sz="2400" spc="98" dirty="0">
                <a:solidFill>
                  <a:srgbClr val="B81E23"/>
                </a:solidFill>
                <a:latin typeface="League Spartan"/>
              </a:rPr>
              <a:t>ANALIZOWANY OBSZAR: </a:t>
            </a:r>
            <a:r>
              <a:rPr lang="pl-PL" sz="2400" spc="98" dirty="0">
                <a:solidFill>
                  <a:schemeClr val="bg1"/>
                </a:solidFill>
                <a:latin typeface="League Spartan"/>
              </a:rPr>
              <a:t>LINIA FID  </a:t>
            </a:r>
            <a:endParaRPr lang="en-US" sz="2400" spc="98" dirty="0">
              <a:solidFill>
                <a:schemeClr val="bg1"/>
              </a:solidFill>
              <a:latin typeface="League Spartan" panose="020B0604020202020204" charset="-18"/>
            </a:endParaRPr>
          </a:p>
        </p:txBody>
      </p:sp>
      <p:cxnSp>
        <p:nvCxnSpPr>
          <p:cNvPr id="4" name="Łącznik prosty 3">
            <a:extLst>
              <a:ext uri="{FF2B5EF4-FFF2-40B4-BE49-F238E27FC236}">
                <a16:creationId xmlns:a16="http://schemas.microsoft.com/office/drawing/2014/main" id="{039C68F0-C14F-4AE7-994D-2D085F54CF63}"/>
              </a:ext>
            </a:extLst>
          </p:cNvPr>
          <p:cNvCxnSpPr/>
          <p:nvPr/>
        </p:nvCxnSpPr>
        <p:spPr>
          <a:xfrm>
            <a:off x="8837112" y="833914"/>
            <a:ext cx="0" cy="9067800"/>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3" name="pole tekstowe 12">
            <a:extLst>
              <a:ext uri="{FF2B5EF4-FFF2-40B4-BE49-F238E27FC236}">
                <a16:creationId xmlns:a16="http://schemas.microsoft.com/office/drawing/2014/main" id="{26486601-8571-4DDC-9385-E72BA3928F5E}"/>
              </a:ext>
            </a:extLst>
          </p:cNvPr>
          <p:cNvSpPr txBox="1"/>
          <p:nvPr/>
        </p:nvSpPr>
        <p:spPr>
          <a:xfrm>
            <a:off x="171189" y="920107"/>
            <a:ext cx="8653397" cy="419346"/>
          </a:xfrm>
          <a:prstGeom prst="rect">
            <a:avLst/>
          </a:prstGeom>
          <a:noFill/>
        </p:spPr>
        <p:txBody>
          <a:bodyPr wrap="square" lIns="91440" tIns="45720" rIns="91440" bIns="45720" anchor="t">
            <a:spAutoFit/>
          </a:bodyPr>
          <a:lstStyle/>
          <a:p>
            <a:pPr algn="just">
              <a:lnSpc>
                <a:spcPts val="2774"/>
              </a:lnSpc>
              <a:spcAft>
                <a:spcPts val="600"/>
              </a:spcAft>
            </a:pPr>
            <a:r>
              <a:rPr lang="pl-PL" b="1" u="sng" dirty="0">
                <a:solidFill>
                  <a:srgbClr val="FFFFFF"/>
                </a:solidFill>
                <a:latin typeface="Roboto"/>
                <a:ea typeface="Roboto"/>
              </a:rPr>
              <a:t>OBSZAR: LINIA MONTAŻOWA</a:t>
            </a:r>
            <a:endParaRPr lang="pl-PL" sz="1800" b="1" u="sng" dirty="0">
              <a:solidFill>
                <a:srgbClr val="FFFFFF"/>
              </a:solidFill>
              <a:latin typeface="Roboto" panose="02000000000000000000" pitchFamily="2" charset="0"/>
              <a:ea typeface="Roboto" panose="02000000000000000000" pitchFamily="2" charset="0"/>
            </a:endParaRPr>
          </a:p>
        </p:txBody>
      </p:sp>
      <p:sp>
        <p:nvSpPr>
          <p:cNvPr id="14" name="pole tekstowe 13">
            <a:extLst>
              <a:ext uri="{FF2B5EF4-FFF2-40B4-BE49-F238E27FC236}">
                <a16:creationId xmlns:a16="http://schemas.microsoft.com/office/drawing/2014/main" id="{47934F7F-94FD-49E5-8EEF-B86260C01E59}"/>
              </a:ext>
            </a:extLst>
          </p:cNvPr>
          <p:cNvSpPr txBox="1"/>
          <p:nvPr/>
        </p:nvSpPr>
        <p:spPr>
          <a:xfrm>
            <a:off x="228598" y="5994436"/>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MACIERZ STRAT ZIDENTYFIKOWANYCH W OBSZARZE:</a:t>
            </a:r>
            <a:endParaRPr lang="pl-PL" sz="1800" b="1" u="sng" dirty="0">
              <a:solidFill>
                <a:srgbClr val="FFFFFF"/>
              </a:solidFill>
              <a:latin typeface="Roboto" panose="02000000000000000000" pitchFamily="2" charset="0"/>
              <a:ea typeface="Roboto" panose="02000000000000000000" pitchFamily="2" charset="0"/>
            </a:endParaRPr>
          </a:p>
        </p:txBody>
      </p:sp>
      <p:graphicFrame>
        <p:nvGraphicFramePr>
          <p:cNvPr id="17" name="Tabela 17">
            <a:extLst>
              <a:ext uri="{FF2B5EF4-FFF2-40B4-BE49-F238E27FC236}">
                <a16:creationId xmlns:a16="http://schemas.microsoft.com/office/drawing/2014/main" id="{3E459F30-7F8E-49D8-B535-63F4EF1ADD1A}"/>
              </a:ext>
            </a:extLst>
          </p:cNvPr>
          <p:cNvGraphicFramePr>
            <a:graphicFrameLocks noGrp="1"/>
          </p:cNvGraphicFramePr>
          <p:nvPr>
            <p:extLst>
              <p:ext uri="{D42A27DB-BD31-4B8C-83A1-F6EECF244321}">
                <p14:modId xmlns:p14="http://schemas.microsoft.com/office/powerpoint/2010/main" val="30202445"/>
              </p:ext>
            </p:extLst>
          </p:nvPr>
        </p:nvGraphicFramePr>
        <p:xfrm>
          <a:off x="679800" y="6769173"/>
          <a:ext cx="7885917" cy="3481829"/>
        </p:xfrm>
        <a:graphic>
          <a:graphicData uri="http://schemas.openxmlformats.org/drawingml/2006/table">
            <a:tbl>
              <a:tblPr firstRow="1" bandRow="1">
                <a:tableStyleId>{5C22544A-7EE6-4342-B048-85BDC9FD1C3A}</a:tableStyleId>
              </a:tblPr>
              <a:tblGrid>
                <a:gridCol w="2628639">
                  <a:extLst>
                    <a:ext uri="{9D8B030D-6E8A-4147-A177-3AD203B41FA5}">
                      <a16:colId xmlns:a16="http://schemas.microsoft.com/office/drawing/2014/main" val="3951899229"/>
                    </a:ext>
                  </a:extLst>
                </a:gridCol>
                <a:gridCol w="816665">
                  <a:extLst>
                    <a:ext uri="{9D8B030D-6E8A-4147-A177-3AD203B41FA5}">
                      <a16:colId xmlns:a16="http://schemas.microsoft.com/office/drawing/2014/main" val="962813978"/>
                    </a:ext>
                  </a:extLst>
                </a:gridCol>
                <a:gridCol w="4440613">
                  <a:extLst>
                    <a:ext uri="{9D8B030D-6E8A-4147-A177-3AD203B41FA5}">
                      <a16:colId xmlns:a16="http://schemas.microsoft.com/office/drawing/2014/main" val="3741462156"/>
                    </a:ext>
                  </a:extLst>
                </a:gridCol>
              </a:tblGrid>
              <a:tr h="584127">
                <a:tc>
                  <a:txBody>
                    <a:bodyPr/>
                    <a:lstStyle/>
                    <a:p>
                      <a:r>
                        <a:rPr lang="pl-PL" sz="1800" u="none" dirty="0">
                          <a:solidFill>
                            <a:schemeClr val="bg1"/>
                          </a:solidFill>
                        </a:rPr>
                        <a:t>RODZAJ STRATY</a:t>
                      </a:r>
                    </a:p>
                  </a:txBody>
                  <a:tcPr>
                    <a:lnL w="12700" cap="flat" cmpd="sng" algn="ctr">
                      <a:noFill/>
                      <a:prstDash val="solid"/>
                      <a:round/>
                      <a:headEnd type="none" w="med" len="med"/>
                      <a:tailEnd type="none" w="med" len="med"/>
                    </a:lnL>
                    <a:lnR w="12700" cap="flat" cmpd="sng" algn="ctr">
                      <a:no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l-PL" sz="1800" u="none" dirty="0">
                        <a:solidFill>
                          <a:schemeClr val="bg1"/>
                        </a:solidFill>
                      </a:endParaRPr>
                    </a:p>
                  </a:txBody>
                  <a:tcPr>
                    <a:lnL w="12700" cap="flat" cmpd="sng" algn="ctr">
                      <a:noFill/>
                      <a:prstDash val="sysDashDotDot"/>
                      <a:round/>
                      <a:headEnd type="none" w="med" len="med"/>
                      <a:tailEnd type="none" w="med" len="med"/>
                    </a:lnL>
                    <a:lnR w="12700" cap="flat" cmpd="sng" algn="ctr">
                      <a:noFill/>
                      <a:prstDash val="sysDashDotDot"/>
                      <a:round/>
                      <a:headEnd type="none" w="med" len="med"/>
                      <a:tailEnd type="none" w="med" len="med"/>
                    </a:lnR>
                    <a:lnT w="12700" cap="flat" cmpd="sng" algn="ctr">
                      <a:no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r>
                        <a:rPr lang="pl-PL" sz="1800" u="none" dirty="0">
                          <a:solidFill>
                            <a:schemeClr val="bg1"/>
                          </a:solidFill>
                        </a:rPr>
                        <a:t>UWAGI:</a:t>
                      </a:r>
                    </a:p>
                  </a:txBody>
                  <a:tcPr>
                    <a:lnL w="12700" cap="flat" cmpd="sng" algn="ctr">
                      <a:no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0362090"/>
                  </a:ext>
                </a:extLst>
              </a:tr>
              <a:tr h="372582">
                <a:tc>
                  <a:txBody>
                    <a:bodyPr/>
                    <a:lstStyle/>
                    <a:p>
                      <a:pPr lvl="1"/>
                      <a:r>
                        <a:rPr lang="pl-PL" sz="1800" dirty="0">
                          <a:solidFill>
                            <a:schemeClr val="bg1"/>
                          </a:solidFill>
                        </a:rPr>
                        <a:t>Nadprodukcja</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PRODUKCJA NA ZAPAS</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2075057"/>
                  </a:ext>
                </a:extLst>
              </a:tr>
              <a:tr h="389200">
                <a:tc>
                  <a:txBody>
                    <a:bodyPr/>
                    <a:lstStyle/>
                    <a:p>
                      <a:pPr lvl="1"/>
                      <a:r>
                        <a:rPr lang="pl-PL" sz="1800" dirty="0">
                          <a:solidFill>
                            <a:schemeClr val="bg1"/>
                          </a:solidFill>
                        </a:rPr>
                        <a:t>Zapasy</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MAGAZYNOWANIE NA STOŁACH/PALETACH</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9356983"/>
                  </a:ext>
                </a:extLst>
              </a:tr>
              <a:tr h="389200">
                <a:tc>
                  <a:txBody>
                    <a:bodyPr/>
                    <a:lstStyle/>
                    <a:p>
                      <a:pPr lvl="1"/>
                      <a:r>
                        <a:rPr lang="pl-PL" sz="1800" dirty="0">
                          <a:solidFill>
                            <a:schemeClr val="bg1"/>
                          </a:solidFill>
                        </a:rPr>
                        <a:t>Transport</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TRANSPORT KOMPONENTÓW</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81170"/>
                  </a:ext>
                </a:extLst>
              </a:tr>
              <a:tr h="389200">
                <a:tc>
                  <a:txBody>
                    <a:bodyPr/>
                    <a:lstStyle/>
                    <a:p>
                      <a:pPr lvl="1"/>
                      <a:r>
                        <a:rPr lang="pl-PL" sz="1800" dirty="0">
                          <a:solidFill>
                            <a:schemeClr val="bg1"/>
                          </a:solidFill>
                        </a:rPr>
                        <a:t>Oczekiwanie</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NA POPRZEDNI PROCES</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0659720"/>
                  </a:ext>
                </a:extLst>
              </a:tr>
              <a:tr h="389200">
                <a:tc>
                  <a:txBody>
                    <a:bodyPr/>
                    <a:lstStyle/>
                    <a:p>
                      <a:pPr lvl="1"/>
                      <a:r>
                        <a:rPr lang="pl-PL" sz="1800" dirty="0">
                          <a:solidFill>
                            <a:schemeClr val="bg1"/>
                          </a:solidFill>
                        </a:rPr>
                        <a:t>Braki, odzysk</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POPRAWKI </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738351"/>
                  </a:ext>
                </a:extLst>
              </a:tr>
              <a:tr h="389200">
                <a:tc>
                  <a:txBody>
                    <a:bodyPr/>
                    <a:lstStyle/>
                    <a:p>
                      <a:pPr lvl="1"/>
                      <a:r>
                        <a:rPr lang="pl-PL" sz="1800" dirty="0">
                          <a:solidFill>
                            <a:schemeClr val="bg1"/>
                          </a:solidFill>
                        </a:rPr>
                        <a:t>Zbędny proces</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SZUKANIE KOMPONENTÓW</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8063014"/>
                  </a:ext>
                </a:extLst>
              </a:tr>
              <a:tr h="389200">
                <a:tc>
                  <a:txBody>
                    <a:bodyPr/>
                    <a:lstStyle/>
                    <a:p>
                      <a:pPr lvl="1"/>
                      <a:r>
                        <a:rPr lang="pl-PL" sz="1800" dirty="0">
                          <a:solidFill>
                            <a:schemeClr val="bg1"/>
                          </a:solidFill>
                        </a:rPr>
                        <a:t>Zbędny ruch</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PRZENOSZENIE ELEMENTÓW POMIEDZY STANOWISKAMI NIEZGODNIE Z PROCESEM</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0210205"/>
                  </a:ext>
                </a:extLst>
              </a:tr>
            </a:tbl>
          </a:graphicData>
        </a:graphic>
      </p:graphicFrame>
      <p:sp>
        <p:nvSpPr>
          <p:cNvPr id="22" name="pole tekstowe 21">
            <a:extLst>
              <a:ext uri="{FF2B5EF4-FFF2-40B4-BE49-F238E27FC236}">
                <a16:creationId xmlns:a16="http://schemas.microsoft.com/office/drawing/2014/main" id="{377BCE66-B1CC-43A7-9CCF-2BDF52FD9BD8}"/>
              </a:ext>
            </a:extLst>
          </p:cNvPr>
          <p:cNvSpPr txBox="1"/>
          <p:nvPr/>
        </p:nvSpPr>
        <p:spPr>
          <a:xfrm>
            <a:off x="8930829" y="992466"/>
            <a:ext cx="8653397" cy="419346"/>
          </a:xfrm>
          <a:prstGeom prst="rect">
            <a:avLst/>
          </a:prstGeom>
          <a:noFill/>
        </p:spPr>
        <p:txBody>
          <a:bodyPr wrap="square">
            <a:spAutoFit/>
          </a:bodyPr>
          <a:lstStyle/>
          <a:p>
            <a:pPr algn="just">
              <a:lnSpc>
                <a:spcPts val="2774"/>
              </a:lnSpc>
              <a:spcAft>
                <a:spcPts val="600"/>
              </a:spcAft>
            </a:pPr>
            <a:r>
              <a:rPr lang="pl-PL" sz="1800" b="1" u="sng" dirty="0">
                <a:solidFill>
                  <a:srgbClr val="FFFFFF"/>
                </a:solidFill>
                <a:latin typeface="Roboto" panose="02000000000000000000" pitchFamily="2" charset="0"/>
                <a:ea typeface="Roboto" panose="02000000000000000000" pitchFamily="2" charset="0"/>
              </a:rPr>
              <a:t>ZIDENTYFIKOWANE PROBLEMY:</a:t>
            </a:r>
          </a:p>
        </p:txBody>
      </p:sp>
      <p:sp>
        <p:nvSpPr>
          <p:cNvPr id="23" name="pole tekstowe 22">
            <a:extLst>
              <a:ext uri="{FF2B5EF4-FFF2-40B4-BE49-F238E27FC236}">
                <a16:creationId xmlns:a16="http://schemas.microsoft.com/office/drawing/2014/main" id="{B6C75165-29DD-46AA-AECF-67CE2CC25068}"/>
              </a:ext>
            </a:extLst>
          </p:cNvPr>
          <p:cNvSpPr txBox="1"/>
          <p:nvPr/>
        </p:nvSpPr>
        <p:spPr>
          <a:xfrm>
            <a:off x="9020835" y="6513903"/>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PROPOZYCJE DZIAŁAŃ KORYGUJĄCYCH / PODSUMOWANIE :</a:t>
            </a:r>
            <a:endParaRPr lang="pl-PL" sz="1800" b="1" u="sng" dirty="0">
              <a:solidFill>
                <a:srgbClr val="FFFFFF"/>
              </a:solidFill>
              <a:latin typeface="Roboto" panose="02000000000000000000" pitchFamily="2" charset="0"/>
              <a:ea typeface="Roboto" panose="02000000000000000000" pitchFamily="2" charset="0"/>
            </a:endParaRPr>
          </a:p>
        </p:txBody>
      </p:sp>
      <p:sp>
        <p:nvSpPr>
          <p:cNvPr id="24" name="pole tekstowe 23">
            <a:extLst>
              <a:ext uri="{FF2B5EF4-FFF2-40B4-BE49-F238E27FC236}">
                <a16:creationId xmlns:a16="http://schemas.microsoft.com/office/drawing/2014/main" id="{13317A9C-F509-4CDA-BDE0-DF5803A9954F}"/>
              </a:ext>
            </a:extLst>
          </p:cNvPr>
          <p:cNvSpPr txBox="1"/>
          <p:nvPr/>
        </p:nvSpPr>
        <p:spPr>
          <a:xfrm>
            <a:off x="8396269" y="7116919"/>
            <a:ext cx="9510728" cy="1644040"/>
          </a:xfrm>
          <a:prstGeom prst="rect">
            <a:avLst/>
          </a:prstGeom>
          <a:noFill/>
        </p:spPr>
        <p:txBody>
          <a:bodyPr wrap="square" lIns="91440" tIns="45720" rIns="91440" bIns="45720" anchor="t">
            <a:spAutoFit/>
          </a:bodyPr>
          <a:lstStyle/>
          <a:p>
            <a:pPr marL="1371600" lvl="2" indent="-457200" algn="just">
              <a:lnSpc>
                <a:spcPts val="2774"/>
              </a:lnSpc>
              <a:spcAft>
                <a:spcPts val="600"/>
              </a:spcAft>
              <a:buFont typeface="Arial" panose="020B0604020202020204" pitchFamily="34" charset="0"/>
              <a:buChar char="•"/>
              <a:tabLst>
                <a:tab pos="5110163" algn="l"/>
              </a:tabLst>
            </a:pPr>
            <a:r>
              <a:rPr lang="pl-PL" sz="1600" cap="all" dirty="0">
                <a:solidFill>
                  <a:srgbClr val="FFFFFF"/>
                </a:solidFill>
                <a:latin typeface="Roboto"/>
                <a:ea typeface="Roboto"/>
              </a:rPr>
              <a:t>Stworzenie przepływu materiału „Balans linii” dla kilku obsad pracowniczych (np. 2- operatorów, 4 – operatorów)</a:t>
            </a:r>
            <a:endParaRPr lang="pl-PL" sz="1600" cap="all"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r>
              <a:rPr lang="pl-PL" sz="1600" cap="all" dirty="0">
                <a:solidFill>
                  <a:srgbClr val="FFFFFF"/>
                </a:solidFill>
                <a:latin typeface="Roboto"/>
                <a:ea typeface="Roboto"/>
              </a:rPr>
              <a:t>WYZNACZENIE STANDARDU PRACY </a:t>
            </a:r>
          </a:p>
          <a:p>
            <a:pPr marL="1371600" lvl="2" indent="-457200" algn="just">
              <a:lnSpc>
                <a:spcPts val="2774"/>
              </a:lnSpc>
              <a:spcAft>
                <a:spcPts val="600"/>
              </a:spcAft>
              <a:buFont typeface="Arial" panose="020B0604020202020204" pitchFamily="34" charset="0"/>
              <a:buChar char="•"/>
              <a:tabLst>
                <a:tab pos="5110163" algn="l"/>
              </a:tabLst>
            </a:pPr>
            <a:r>
              <a:rPr lang="pl-PL" sz="1600" cap="all" dirty="0">
                <a:solidFill>
                  <a:srgbClr val="FFFFFF"/>
                </a:solidFill>
                <a:latin typeface="Roboto" panose="02000000000000000000" pitchFamily="2" charset="0"/>
                <a:ea typeface="Roboto" panose="02000000000000000000" pitchFamily="2" charset="0"/>
              </a:rPr>
              <a:t>Wyznaczenie obszarów dostaw komponentów na </a:t>
            </a:r>
            <a:r>
              <a:rPr lang="pl-PL" sz="1600" cap="all" dirty="0" err="1">
                <a:solidFill>
                  <a:srgbClr val="FFFFFF"/>
                </a:solidFill>
                <a:latin typeface="Roboto" panose="02000000000000000000" pitchFamily="2" charset="0"/>
                <a:ea typeface="Roboto" panose="02000000000000000000" pitchFamily="2" charset="0"/>
              </a:rPr>
              <a:t>liniĘ</a:t>
            </a:r>
            <a:r>
              <a:rPr lang="pl-PL" sz="1600" cap="all" dirty="0">
                <a:solidFill>
                  <a:srgbClr val="FFFFFF"/>
                </a:solidFill>
                <a:latin typeface="Roboto" panose="02000000000000000000" pitchFamily="2" charset="0"/>
                <a:ea typeface="Roboto" panose="02000000000000000000" pitchFamily="2" charset="0"/>
              </a:rPr>
              <a:t> montażową</a:t>
            </a:r>
          </a:p>
        </p:txBody>
      </p:sp>
      <p:sp>
        <p:nvSpPr>
          <p:cNvPr id="27" name="pole tekstowe 26">
            <a:extLst>
              <a:ext uri="{FF2B5EF4-FFF2-40B4-BE49-F238E27FC236}">
                <a16:creationId xmlns:a16="http://schemas.microsoft.com/office/drawing/2014/main" id="{6857B7F3-3AA0-44CD-A6FC-0E609EE1ACC7}"/>
              </a:ext>
            </a:extLst>
          </p:cNvPr>
          <p:cNvSpPr txBox="1"/>
          <p:nvPr/>
        </p:nvSpPr>
        <p:spPr>
          <a:xfrm>
            <a:off x="9420346" y="9641736"/>
            <a:ext cx="8653397" cy="425758"/>
          </a:xfrm>
          <a:prstGeom prst="rect">
            <a:avLst/>
          </a:prstGeom>
          <a:noFill/>
        </p:spPr>
        <p:txBody>
          <a:bodyPr wrap="square">
            <a:spAutoFit/>
          </a:bodyPr>
          <a:lstStyle/>
          <a:p>
            <a:pPr algn="just">
              <a:lnSpc>
                <a:spcPts val="2774"/>
              </a:lnSpc>
              <a:spcBef>
                <a:spcPts val="0"/>
              </a:spcBef>
              <a:spcAft>
                <a:spcPts val="600"/>
              </a:spcAft>
            </a:pPr>
            <a:r>
              <a:rPr lang="pl-PL" b="1" dirty="0">
                <a:solidFill>
                  <a:srgbClr val="FFFFFF"/>
                </a:solidFill>
                <a:latin typeface="Roboto" panose="02000000000000000000" pitchFamily="2" charset="0"/>
                <a:ea typeface="Roboto" panose="02000000000000000000" pitchFamily="2" charset="0"/>
              </a:rPr>
              <a:t>POTENCJAŁ POPRAWY:	</a:t>
            </a:r>
            <a:r>
              <a:rPr lang="pl-PL" sz="2000" b="1" dirty="0">
                <a:solidFill>
                  <a:srgbClr val="00B050"/>
                </a:solidFill>
                <a:latin typeface="Roboto" panose="02000000000000000000" pitchFamily="2" charset="0"/>
                <a:ea typeface="Roboto" panose="02000000000000000000" pitchFamily="2" charset="0"/>
              </a:rPr>
              <a:t>TAK</a:t>
            </a:r>
            <a:endParaRPr lang="pl-PL" sz="1800" b="1" dirty="0">
              <a:solidFill>
                <a:srgbClr val="FF0000"/>
              </a:solidFill>
              <a:latin typeface="Roboto" panose="02000000000000000000" pitchFamily="2" charset="0"/>
              <a:ea typeface="Roboto" panose="02000000000000000000" pitchFamily="2" charset="0"/>
            </a:endParaRPr>
          </a:p>
        </p:txBody>
      </p:sp>
      <p:sp>
        <p:nvSpPr>
          <p:cNvPr id="28" name="pole tekstowe 27">
            <a:extLst>
              <a:ext uri="{FF2B5EF4-FFF2-40B4-BE49-F238E27FC236}">
                <a16:creationId xmlns:a16="http://schemas.microsoft.com/office/drawing/2014/main" id="{7CA4C4A5-A883-4F77-94B2-09F3B4E4785B}"/>
              </a:ext>
            </a:extLst>
          </p:cNvPr>
          <p:cNvSpPr txBox="1"/>
          <p:nvPr/>
        </p:nvSpPr>
        <p:spPr>
          <a:xfrm>
            <a:off x="8377026" y="1496946"/>
            <a:ext cx="9696717" cy="3031856"/>
          </a:xfrm>
          <a:prstGeom prst="rect">
            <a:avLst/>
          </a:prstGeom>
          <a:noFill/>
        </p:spPr>
        <p:txBody>
          <a:bodyPr wrap="square" lIns="91440" tIns="45720" rIns="91440" bIns="45720" anchor="t">
            <a:spAutoFit/>
          </a:bodyPr>
          <a:lstStyle/>
          <a:p>
            <a:pPr marL="1371600" lvl="2" indent="-457200" algn="just">
              <a:lnSpc>
                <a:spcPts val="2774"/>
              </a:lnSpc>
              <a:spcAft>
                <a:spcPts val="600"/>
              </a:spcAft>
              <a:buFont typeface="Arial" panose="020B0604020202020204" pitchFamily="34" charset="0"/>
              <a:buChar char="•"/>
              <a:tabLst>
                <a:tab pos="5110163" algn="l"/>
              </a:tabLst>
            </a:pPr>
            <a:r>
              <a:rPr lang="pl-PL" sz="1600" cap="all" dirty="0">
                <a:solidFill>
                  <a:srgbClr val="FFFFFF"/>
                </a:solidFill>
                <a:latin typeface="Roboto"/>
                <a:ea typeface="Roboto"/>
                <a:cs typeface="Calibri"/>
              </a:rPr>
              <a:t>Brak balansu linii montażowej uwzględniającej różną ilość operatorów</a:t>
            </a:r>
            <a:endParaRPr lang="pl-PL" sz="1600" cap="all" dirty="0">
              <a:solidFill>
                <a:srgbClr val="FFFFFF"/>
              </a:solidFill>
              <a:latin typeface="Roboto"/>
              <a:ea typeface="Roboto" panose="02000000000000000000" pitchFamily="2" charset="0"/>
              <a:cs typeface="Calibri"/>
            </a:endParaRPr>
          </a:p>
          <a:p>
            <a:pPr marL="1371600" lvl="2" indent="-457200" algn="just">
              <a:lnSpc>
                <a:spcPts val="2774"/>
              </a:lnSpc>
              <a:spcAft>
                <a:spcPts val="600"/>
              </a:spcAft>
              <a:buFont typeface="Arial" panose="020B0604020202020204" pitchFamily="34" charset="0"/>
              <a:buChar char="•"/>
              <a:tabLst>
                <a:tab pos="5110163" algn="l"/>
              </a:tabLst>
            </a:pPr>
            <a:r>
              <a:rPr lang="pl-PL" sz="1600" cap="all" dirty="0">
                <a:solidFill>
                  <a:srgbClr val="FFFFFF"/>
                </a:solidFill>
                <a:latin typeface="Roboto"/>
                <a:ea typeface="Roboto"/>
              </a:rPr>
              <a:t>Duże bufory </a:t>
            </a:r>
            <a:r>
              <a:rPr lang="pl-PL" sz="1600" cap="all" dirty="0" err="1">
                <a:solidFill>
                  <a:srgbClr val="FFFFFF"/>
                </a:solidFill>
                <a:latin typeface="Roboto"/>
                <a:ea typeface="Roboto"/>
              </a:rPr>
              <a:t>międzystanowiskowe</a:t>
            </a:r>
            <a:endParaRPr lang="pl-PL" sz="1600" cap="all"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r>
              <a:rPr lang="pl-PL" sz="1600" cap="all" dirty="0">
                <a:solidFill>
                  <a:srgbClr val="FFFFFF"/>
                </a:solidFill>
                <a:latin typeface="Roboto"/>
                <a:ea typeface="Roboto"/>
              </a:rPr>
              <a:t>Brak dostępnych komponentów/uszkodzone KOMPONENTY</a:t>
            </a:r>
          </a:p>
          <a:p>
            <a:pPr marL="1371600" lvl="2" indent="-457200" algn="just">
              <a:lnSpc>
                <a:spcPts val="2774"/>
              </a:lnSpc>
              <a:spcAft>
                <a:spcPts val="600"/>
              </a:spcAft>
              <a:buFont typeface="Arial" panose="020B0604020202020204" pitchFamily="34" charset="0"/>
              <a:buChar char="•"/>
              <a:tabLst>
                <a:tab pos="5110163" algn="l"/>
              </a:tabLst>
            </a:pPr>
            <a:r>
              <a:rPr lang="pl-PL" sz="1600" cap="all" dirty="0">
                <a:solidFill>
                  <a:srgbClr val="FFFFFF"/>
                </a:solidFill>
                <a:latin typeface="Roboto"/>
                <a:ea typeface="Roboto"/>
              </a:rPr>
              <a:t>Wielokrotny transport komponentów elektrycznych z sąsiedniej linii</a:t>
            </a:r>
            <a:endParaRPr lang="pl-PL" sz="1600" cap="all"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cs typeface="Calibri"/>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cs typeface="Calibri"/>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cs typeface="Calibri"/>
            </a:endParaRPr>
          </a:p>
        </p:txBody>
      </p:sp>
      <p:pic>
        <p:nvPicPr>
          <p:cNvPr id="7" name="Obraz 6">
            <a:extLst>
              <a:ext uri="{FF2B5EF4-FFF2-40B4-BE49-F238E27FC236}">
                <a16:creationId xmlns:a16="http://schemas.microsoft.com/office/drawing/2014/main" id="{24E997DC-6AB2-6BCF-B112-DC877B8E67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9922" y="1558328"/>
            <a:ext cx="4191000" cy="4191000"/>
          </a:xfrm>
          <a:prstGeom prst="rect">
            <a:avLst/>
          </a:prstGeom>
        </p:spPr>
      </p:pic>
    </p:spTree>
    <p:extLst>
      <p:ext uri="{BB962C8B-B14F-4D97-AF65-F5344CB8AC3E}">
        <p14:creationId xmlns:p14="http://schemas.microsoft.com/office/powerpoint/2010/main" val="21316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rcRect l="7740" r="7740"/>
          <a:stretch>
            <a:fillRect/>
          </a:stretch>
        </a:blipFill>
        <a:effectLst/>
      </p:bgPr>
    </p:bg>
    <p:spTree>
      <p:nvGrpSpPr>
        <p:cNvPr id="1" name=""/>
        <p:cNvGrpSpPr/>
        <p:nvPr/>
      </p:nvGrpSpPr>
      <p:grpSpPr>
        <a:xfrm>
          <a:off x="0" y="0"/>
          <a:ext cx="0" cy="0"/>
          <a:chOff x="0" y="0"/>
          <a:chExt cx="0" cy="0"/>
        </a:xfrm>
      </p:grpSpPr>
      <p:grpSp>
        <p:nvGrpSpPr>
          <p:cNvPr id="10" name="Group 10"/>
          <p:cNvGrpSpPr/>
          <p:nvPr/>
        </p:nvGrpSpPr>
        <p:grpSpPr>
          <a:xfrm rot="3656731">
            <a:off x="15633866" y="8794131"/>
            <a:ext cx="8229600" cy="822960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D0D8"/>
            </a:solidFill>
          </p:spPr>
        </p:sp>
      </p:grpSp>
      <p:pic>
        <p:nvPicPr>
          <p:cNvPr id="12" name="Picture 12"/>
          <p:cNvPicPr>
            <a:picLocks noChangeAspect="1"/>
          </p:cNvPicPr>
          <p:nvPr/>
        </p:nvPicPr>
        <p:blipFill>
          <a:blip r:embed="rId3"/>
          <a:srcRect/>
          <a:stretch>
            <a:fillRect/>
          </a:stretch>
        </p:blipFill>
        <p:spPr>
          <a:xfrm>
            <a:off x="16866507" y="9800288"/>
            <a:ext cx="1374819" cy="423903"/>
          </a:xfrm>
          <a:prstGeom prst="rect">
            <a:avLst/>
          </a:prstGeom>
        </p:spPr>
      </p:pic>
      <p:grpSp>
        <p:nvGrpSpPr>
          <p:cNvPr id="19" name="Group 4">
            <a:extLst>
              <a:ext uri="{FF2B5EF4-FFF2-40B4-BE49-F238E27FC236}">
                <a16:creationId xmlns:a16="http://schemas.microsoft.com/office/drawing/2014/main" id="{013F4FD9-25ED-1281-F3F3-8DF3B0EB0F29}"/>
              </a:ext>
            </a:extLst>
          </p:cNvPr>
          <p:cNvGrpSpPr/>
          <p:nvPr/>
        </p:nvGrpSpPr>
        <p:grpSpPr>
          <a:xfrm>
            <a:off x="17744" y="-38100"/>
            <a:ext cx="18270255" cy="872014"/>
            <a:chOff x="0" y="0"/>
            <a:chExt cx="2670408" cy="368298"/>
          </a:xfrm>
          <a:solidFill>
            <a:srgbClr val="A6A6A6">
              <a:alpha val="16078"/>
            </a:srgbClr>
          </a:solidFill>
        </p:grpSpPr>
        <p:sp>
          <p:nvSpPr>
            <p:cNvPr id="21" name="Freeform 5">
              <a:extLst>
                <a:ext uri="{FF2B5EF4-FFF2-40B4-BE49-F238E27FC236}">
                  <a16:creationId xmlns:a16="http://schemas.microsoft.com/office/drawing/2014/main" id="{0FC786E6-2F5F-DE30-A779-556782F6968F}"/>
                </a:ext>
              </a:extLst>
            </p:cNvPr>
            <p:cNvSpPr/>
            <p:nvPr/>
          </p:nvSpPr>
          <p:spPr>
            <a:xfrm>
              <a:off x="0" y="0"/>
              <a:ext cx="2670408" cy="368298"/>
            </a:xfrm>
            <a:custGeom>
              <a:avLst/>
              <a:gdLst/>
              <a:ahLst/>
              <a:cxnLst/>
              <a:rect l="l" t="t" r="r" b="b"/>
              <a:pathLst>
                <a:path w="2670408" h="368298">
                  <a:moveTo>
                    <a:pt x="0" y="0"/>
                  </a:moveTo>
                  <a:lnTo>
                    <a:pt x="2670408" y="0"/>
                  </a:lnTo>
                  <a:lnTo>
                    <a:pt x="2670408" y="368298"/>
                  </a:lnTo>
                  <a:lnTo>
                    <a:pt x="0" y="368298"/>
                  </a:lnTo>
                  <a:close/>
                </a:path>
              </a:pathLst>
            </a:custGeom>
            <a:grpFill/>
          </p:spPr>
        </p:sp>
      </p:grpSp>
      <p:grpSp>
        <p:nvGrpSpPr>
          <p:cNvPr id="25" name="Group 10">
            <a:extLst>
              <a:ext uri="{FF2B5EF4-FFF2-40B4-BE49-F238E27FC236}">
                <a16:creationId xmlns:a16="http://schemas.microsoft.com/office/drawing/2014/main" id="{C99805DC-DA6C-B6B6-C7AD-6C243DF9A0FF}"/>
              </a:ext>
            </a:extLst>
          </p:cNvPr>
          <p:cNvGrpSpPr/>
          <p:nvPr/>
        </p:nvGrpSpPr>
        <p:grpSpPr>
          <a:xfrm rot="3656731">
            <a:off x="15633866" y="8794131"/>
            <a:ext cx="8229600" cy="8229600"/>
            <a:chOff x="0" y="0"/>
            <a:chExt cx="1913890" cy="1913890"/>
          </a:xfrm>
        </p:grpSpPr>
        <p:sp>
          <p:nvSpPr>
            <p:cNvPr id="26" name="Freeform 11">
              <a:extLst>
                <a:ext uri="{FF2B5EF4-FFF2-40B4-BE49-F238E27FC236}">
                  <a16:creationId xmlns:a16="http://schemas.microsoft.com/office/drawing/2014/main" id="{D04B96E3-67C6-E3E3-8234-C9FA2A823869}"/>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D0D8"/>
            </a:solidFill>
          </p:spPr>
        </p:sp>
      </p:grpSp>
      <p:pic>
        <p:nvPicPr>
          <p:cNvPr id="29" name="Picture 12">
            <a:extLst>
              <a:ext uri="{FF2B5EF4-FFF2-40B4-BE49-F238E27FC236}">
                <a16:creationId xmlns:a16="http://schemas.microsoft.com/office/drawing/2014/main" id="{C684177B-661C-785B-B081-209E78A0256C}"/>
              </a:ext>
            </a:extLst>
          </p:cNvPr>
          <p:cNvPicPr>
            <a:picLocks noChangeAspect="1"/>
          </p:cNvPicPr>
          <p:nvPr/>
        </p:nvPicPr>
        <p:blipFill>
          <a:blip r:embed="rId3"/>
          <a:srcRect/>
          <a:stretch>
            <a:fillRect/>
          </a:stretch>
        </p:blipFill>
        <p:spPr>
          <a:xfrm>
            <a:off x="16866507" y="9800288"/>
            <a:ext cx="1374819" cy="423903"/>
          </a:xfrm>
          <a:prstGeom prst="rect">
            <a:avLst/>
          </a:prstGeom>
        </p:spPr>
      </p:pic>
      <p:sp>
        <p:nvSpPr>
          <p:cNvPr id="30" name="TextBox 2">
            <a:extLst>
              <a:ext uri="{FF2B5EF4-FFF2-40B4-BE49-F238E27FC236}">
                <a16:creationId xmlns:a16="http://schemas.microsoft.com/office/drawing/2014/main" id="{F8182385-731C-E2BB-C94A-B67542E32DA8}"/>
              </a:ext>
            </a:extLst>
          </p:cNvPr>
          <p:cNvSpPr txBox="1"/>
          <p:nvPr/>
        </p:nvSpPr>
        <p:spPr>
          <a:xfrm>
            <a:off x="381000" y="342900"/>
            <a:ext cx="10462280" cy="405880"/>
          </a:xfrm>
          <a:prstGeom prst="rect">
            <a:avLst/>
          </a:prstGeom>
        </p:spPr>
        <p:txBody>
          <a:bodyPr lIns="0" tIns="0" rIns="0" bIns="0" rtlCol="0" anchor="t">
            <a:spAutoFit/>
          </a:bodyPr>
          <a:lstStyle/>
          <a:p>
            <a:pPr>
              <a:lnSpc>
                <a:spcPts val="3080"/>
              </a:lnSpc>
            </a:pPr>
            <a:r>
              <a:rPr lang="pl-PL" sz="2400" spc="98" dirty="0">
                <a:solidFill>
                  <a:srgbClr val="B81E23"/>
                </a:solidFill>
                <a:latin typeface="League Spartan" panose="020B0604020202020204" charset="-18"/>
              </a:rPr>
              <a:t>ANALIZOWANY OBSZAR: </a:t>
            </a:r>
            <a:r>
              <a:rPr lang="pl-PL" sz="2400" spc="98" dirty="0">
                <a:solidFill>
                  <a:schemeClr val="bg1"/>
                </a:solidFill>
                <a:latin typeface="League Spartan" panose="020B0604020202020204" charset="-18"/>
              </a:rPr>
              <a:t>PRODUKCJA </a:t>
            </a:r>
            <a:endParaRPr lang="en-US" sz="2400" spc="98" dirty="0">
              <a:solidFill>
                <a:schemeClr val="bg1"/>
              </a:solidFill>
              <a:latin typeface="League Spartan" panose="020B0604020202020204" charset="-18"/>
            </a:endParaRPr>
          </a:p>
        </p:txBody>
      </p:sp>
      <p:cxnSp>
        <p:nvCxnSpPr>
          <p:cNvPr id="31" name="Łącznik prosty 30">
            <a:extLst>
              <a:ext uri="{FF2B5EF4-FFF2-40B4-BE49-F238E27FC236}">
                <a16:creationId xmlns:a16="http://schemas.microsoft.com/office/drawing/2014/main" id="{5DD38E62-A226-9CA5-01B0-F8F2EBE7ED30}"/>
              </a:ext>
            </a:extLst>
          </p:cNvPr>
          <p:cNvCxnSpPr/>
          <p:nvPr/>
        </p:nvCxnSpPr>
        <p:spPr>
          <a:xfrm>
            <a:off x="8837112" y="833914"/>
            <a:ext cx="0" cy="9067800"/>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2" name="pole tekstowe 31">
            <a:extLst>
              <a:ext uri="{FF2B5EF4-FFF2-40B4-BE49-F238E27FC236}">
                <a16:creationId xmlns:a16="http://schemas.microsoft.com/office/drawing/2014/main" id="{F559EF3C-A780-BAB2-389A-57BF577C25B3}"/>
              </a:ext>
            </a:extLst>
          </p:cNvPr>
          <p:cNvSpPr txBox="1"/>
          <p:nvPr/>
        </p:nvSpPr>
        <p:spPr>
          <a:xfrm>
            <a:off x="171189" y="920107"/>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PROCES</a:t>
            </a:r>
            <a:r>
              <a:rPr lang="pl-PL" b="1" dirty="0">
                <a:solidFill>
                  <a:srgbClr val="FFFFFF"/>
                </a:solidFill>
                <a:latin typeface="Roboto" panose="02000000000000000000" pitchFamily="2" charset="0"/>
                <a:ea typeface="Roboto" panose="02000000000000000000" pitchFamily="2" charset="0"/>
              </a:rPr>
              <a:t>: ZMIANA ZMIAN</a:t>
            </a:r>
            <a:endParaRPr lang="pl-PL" sz="1800" b="1" dirty="0">
              <a:solidFill>
                <a:srgbClr val="FFFFFF"/>
              </a:solidFill>
              <a:latin typeface="Roboto" panose="02000000000000000000" pitchFamily="2" charset="0"/>
              <a:ea typeface="Roboto" panose="02000000000000000000" pitchFamily="2" charset="0"/>
            </a:endParaRPr>
          </a:p>
        </p:txBody>
      </p:sp>
      <p:sp>
        <p:nvSpPr>
          <p:cNvPr id="33" name="pole tekstowe 32">
            <a:extLst>
              <a:ext uri="{FF2B5EF4-FFF2-40B4-BE49-F238E27FC236}">
                <a16:creationId xmlns:a16="http://schemas.microsoft.com/office/drawing/2014/main" id="{2228E220-6942-CE0B-1749-A4F913645CB1}"/>
              </a:ext>
            </a:extLst>
          </p:cNvPr>
          <p:cNvSpPr txBox="1"/>
          <p:nvPr/>
        </p:nvSpPr>
        <p:spPr>
          <a:xfrm>
            <a:off x="228598" y="5994436"/>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MACIERZ STRAT ZIDENTYFIKOWANYCH W OBARZE:</a:t>
            </a:r>
            <a:endParaRPr lang="pl-PL" sz="1800" b="1" u="sng" dirty="0">
              <a:solidFill>
                <a:srgbClr val="FFFFFF"/>
              </a:solidFill>
              <a:latin typeface="Roboto" panose="02000000000000000000" pitchFamily="2" charset="0"/>
              <a:ea typeface="Roboto" panose="02000000000000000000" pitchFamily="2" charset="0"/>
            </a:endParaRPr>
          </a:p>
        </p:txBody>
      </p:sp>
      <p:graphicFrame>
        <p:nvGraphicFramePr>
          <p:cNvPr id="34" name="Tabela 17">
            <a:extLst>
              <a:ext uri="{FF2B5EF4-FFF2-40B4-BE49-F238E27FC236}">
                <a16:creationId xmlns:a16="http://schemas.microsoft.com/office/drawing/2014/main" id="{7BBFC7C5-8337-B5C8-F924-09A8D84B816F}"/>
              </a:ext>
            </a:extLst>
          </p:cNvPr>
          <p:cNvGraphicFramePr>
            <a:graphicFrameLocks noGrp="1"/>
          </p:cNvGraphicFramePr>
          <p:nvPr>
            <p:extLst>
              <p:ext uri="{D42A27DB-BD31-4B8C-83A1-F6EECF244321}">
                <p14:modId xmlns:p14="http://schemas.microsoft.com/office/powerpoint/2010/main" val="3589937386"/>
              </p:ext>
            </p:extLst>
          </p:nvPr>
        </p:nvGraphicFramePr>
        <p:xfrm>
          <a:off x="679800" y="6743700"/>
          <a:ext cx="7750995" cy="3325800"/>
        </p:xfrm>
        <a:graphic>
          <a:graphicData uri="http://schemas.openxmlformats.org/drawingml/2006/table">
            <a:tbl>
              <a:tblPr firstRow="1" bandRow="1">
                <a:tableStyleId>{5C22544A-7EE6-4342-B048-85BDC9FD1C3A}</a:tableStyleId>
              </a:tblPr>
              <a:tblGrid>
                <a:gridCol w="2583665">
                  <a:extLst>
                    <a:ext uri="{9D8B030D-6E8A-4147-A177-3AD203B41FA5}">
                      <a16:colId xmlns:a16="http://schemas.microsoft.com/office/drawing/2014/main" val="3951899229"/>
                    </a:ext>
                  </a:extLst>
                </a:gridCol>
                <a:gridCol w="802692">
                  <a:extLst>
                    <a:ext uri="{9D8B030D-6E8A-4147-A177-3AD203B41FA5}">
                      <a16:colId xmlns:a16="http://schemas.microsoft.com/office/drawing/2014/main" val="962813978"/>
                    </a:ext>
                  </a:extLst>
                </a:gridCol>
                <a:gridCol w="4364638">
                  <a:extLst>
                    <a:ext uri="{9D8B030D-6E8A-4147-A177-3AD203B41FA5}">
                      <a16:colId xmlns:a16="http://schemas.microsoft.com/office/drawing/2014/main" val="3741462156"/>
                    </a:ext>
                  </a:extLst>
                </a:gridCol>
              </a:tblGrid>
              <a:tr h="609600">
                <a:tc>
                  <a:txBody>
                    <a:bodyPr/>
                    <a:lstStyle/>
                    <a:p>
                      <a:r>
                        <a:rPr lang="pl-PL" sz="1800" u="none" dirty="0">
                          <a:solidFill>
                            <a:schemeClr val="bg1"/>
                          </a:solidFill>
                        </a:rPr>
                        <a:t>RODZAJ STRATY</a:t>
                      </a:r>
                    </a:p>
                  </a:txBody>
                  <a:tcPr>
                    <a:lnL w="12700" cap="flat" cmpd="sng" algn="ctr">
                      <a:noFill/>
                      <a:prstDash val="solid"/>
                      <a:round/>
                      <a:headEnd type="none" w="med" len="med"/>
                      <a:tailEnd type="none" w="med" len="med"/>
                    </a:lnL>
                    <a:lnR w="12700" cap="flat" cmpd="sng" algn="ctr">
                      <a:no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l-PL" sz="1800" u="none" dirty="0">
                        <a:solidFill>
                          <a:schemeClr val="bg1"/>
                        </a:solidFill>
                      </a:endParaRPr>
                    </a:p>
                  </a:txBody>
                  <a:tcPr>
                    <a:lnL w="12700" cap="flat" cmpd="sng" algn="ctr">
                      <a:noFill/>
                      <a:prstDash val="sysDashDotDot"/>
                      <a:round/>
                      <a:headEnd type="none" w="med" len="med"/>
                      <a:tailEnd type="none" w="med" len="med"/>
                    </a:lnL>
                    <a:lnR w="12700" cap="flat" cmpd="sng" algn="ctr">
                      <a:noFill/>
                      <a:prstDash val="sysDashDotDot"/>
                      <a:round/>
                      <a:headEnd type="none" w="med" len="med"/>
                      <a:tailEnd type="none" w="med" len="med"/>
                    </a:lnR>
                    <a:lnT w="12700" cap="flat" cmpd="sng" algn="ctr">
                      <a:no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r>
                        <a:rPr lang="pl-PL" sz="1800" u="none" dirty="0">
                          <a:solidFill>
                            <a:schemeClr val="bg1"/>
                          </a:solidFill>
                        </a:rPr>
                        <a:t>UWAGI:</a:t>
                      </a:r>
                    </a:p>
                  </a:txBody>
                  <a:tcPr>
                    <a:lnL w="12700" cap="flat" cmpd="sng" algn="ctr">
                      <a:no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0362090"/>
                  </a:ext>
                </a:extLst>
              </a:tr>
              <a:tr h="381000">
                <a:tc>
                  <a:txBody>
                    <a:bodyPr/>
                    <a:lstStyle/>
                    <a:p>
                      <a:pPr lvl="1"/>
                      <a:r>
                        <a:rPr lang="pl-PL" sz="1800" dirty="0">
                          <a:solidFill>
                            <a:schemeClr val="bg1"/>
                          </a:solidFill>
                        </a:rPr>
                        <a:t>Nadprodukcja</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l-PL" sz="1800" kern="1200" spc="98" dirty="0">
                        <a:solidFill>
                          <a:srgbClr val="B81E23"/>
                        </a:solidFill>
                        <a:latin typeface="League Spartan" panose="020B0604020202020204" charset="-18"/>
                        <a:ea typeface="+mn-ea"/>
                        <a:cs typeface="+mn-cs"/>
                      </a:endParaRP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endParaRPr lang="pl-PL" sz="1600" dirty="0">
                        <a:solidFill>
                          <a:schemeClr val="bg1"/>
                        </a:solidFill>
                      </a:endParaRP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2075057"/>
                  </a:ext>
                </a:extLst>
              </a:tr>
              <a:tr h="389200">
                <a:tc>
                  <a:txBody>
                    <a:bodyPr/>
                    <a:lstStyle/>
                    <a:p>
                      <a:pPr lvl="1"/>
                      <a:r>
                        <a:rPr lang="pl-PL" sz="1800" dirty="0">
                          <a:solidFill>
                            <a:schemeClr val="bg1"/>
                          </a:solidFill>
                        </a:rPr>
                        <a:t>Zapasy</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l-PL" sz="1800" kern="1200" spc="98" dirty="0">
                        <a:solidFill>
                          <a:srgbClr val="B81E23"/>
                        </a:solidFill>
                        <a:latin typeface="League Spartan" panose="020B0604020202020204" charset="-18"/>
                        <a:ea typeface="+mn-ea"/>
                        <a:cs typeface="+mn-cs"/>
                      </a:endParaRP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endParaRPr lang="pl-PL" sz="1600" dirty="0">
                        <a:solidFill>
                          <a:schemeClr val="bg1"/>
                        </a:solidFill>
                      </a:endParaRP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9356983"/>
                  </a:ext>
                </a:extLst>
              </a:tr>
              <a:tr h="389200">
                <a:tc>
                  <a:txBody>
                    <a:bodyPr/>
                    <a:lstStyle/>
                    <a:p>
                      <a:pPr lvl="1"/>
                      <a:r>
                        <a:rPr lang="pl-PL" sz="1800" dirty="0">
                          <a:solidFill>
                            <a:schemeClr val="bg1"/>
                          </a:solidFill>
                        </a:rPr>
                        <a:t>Transport</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l-PL" sz="1800" kern="1200" spc="98" dirty="0">
                        <a:solidFill>
                          <a:srgbClr val="B81E23"/>
                        </a:solidFill>
                        <a:latin typeface="League Spartan" panose="020B0604020202020204" charset="-18"/>
                        <a:ea typeface="+mn-ea"/>
                        <a:cs typeface="+mn-cs"/>
                      </a:endParaRP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endParaRPr lang="pl-PL" sz="1600" dirty="0">
                        <a:solidFill>
                          <a:schemeClr val="bg1"/>
                        </a:solidFill>
                      </a:endParaRP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81170"/>
                  </a:ext>
                </a:extLst>
              </a:tr>
              <a:tr h="389200">
                <a:tc>
                  <a:txBody>
                    <a:bodyPr/>
                    <a:lstStyle/>
                    <a:p>
                      <a:pPr lvl="1"/>
                      <a:r>
                        <a:rPr lang="pl-PL" sz="1800" dirty="0">
                          <a:solidFill>
                            <a:schemeClr val="bg1"/>
                          </a:solidFill>
                        </a:rPr>
                        <a:t>Oczekiwanie</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POSTOJE MASZYN</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0659720"/>
                  </a:ext>
                </a:extLst>
              </a:tr>
              <a:tr h="389200">
                <a:tc>
                  <a:txBody>
                    <a:bodyPr/>
                    <a:lstStyle/>
                    <a:p>
                      <a:pPr lvl="1"/>
                      <a:r>
                        <a:rPr lang="pl-PL" sz="1800" dirty="0">
                          <a:solidFill>
                            <a:schemeClr val="bg1"/>
                          </a:solidFill>
                        </a:rPr>
                        <a:t>Braki, odzysk</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l-PL" sz="1800" kern="1200" spc="98" dirty="0">
                        <a:solidFill>
                          <a:srgbClr val="B81E23"/>
                        </a:solidFill>
                        <a:latin typeface="League Spartan" panose="020B0604020202020204" charset="-18"/>
                        <a:ea typeface="+mn-ea"/>
                        <a:cs typeface="+mn-cs"/>
                      </a:endParaRP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endParaRPr lang="pl-PL" sz="1600" dirty="0">
                        <a:solidFill>
                          <a:schemeClr val="bg1"/>
                        </a:solidFill>
                      </a:endParaRP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738351"/>
                  </a:ext>
                </a:extLst>
              </a:tr>
              <a:tr h="389200">
                <a:tc>
                  <a:txBody>
                    <a:bodyPr/>
                    <a:lstStyle/>
                    <a:p>
                      <a:pPr lvl="1"/>
                      <a:r>
                        <a:rPr lang="pl-PL" sz="1800" dirty="0">
                          <a:solidFill>
                            <a:schemeClr val="bg1"/>
                          </a:solidFill>
                        </a:rPr>
                        <a:t>Zbędny proces</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SZUKANIE/IDENTYFIKACJA KOMPONENTÓW</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8063014"/>
                  </a:ext>
                </a:extLst>
              </a:tr>
              <a:tr h="389200">
                <a:tc>
                  <a:txBody>
                    <a:bodyPr/>
                    <a:lstStyle/>
                    <a:p>
                      <a:pPr lvl="1"/>
                      <a:r>
                        <a:rPr lang="pl-PL" sz="1800" dirty="0">
                          <a:solidFill>
                            <a:schemeClr val="bg1"/>
                          </a:solidFill>
                        </a:rPr>
                        <a:t>Zbędny ruch</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l-PL" sz="1800" kern="1200" spc="98" dirty="0">
                        <a:solidFill>
                          <a:srgbClr val="B81E23"/>
                        </a:solidFill>
                        <a:latin typeface="League Spartan" panose="020B0604020202020204" charset="-18"/>
                        <a:ea typeface="+mn-ea"/>
                        <a:cs typeface="+mn-cs"/>
                      </a:endParaRP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endParaRPr lang="pl-PL" sz="1800" dirty="0">
                        <a:solidFill>
                          <a:schemeClr val="bg1"/>
                        </a:solidFill>
                      </a:endParaRP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0210205"/>
                  </a:ext>
                </a:extLst>
              </a:tr>
            </a:tbl>
          </a:graphicData>
        </a:graphic>
      </p:graphicFrame>
      <p:sp>
        <p:nvSpPr>
          <p:cNvPr id="35" name="pole tekstowe 34">
            <a:extLst>
              <a:ext uri="{FF2B5EF4-FFF2-40B4-BE49-F238E27FC236}">
                <a16:creationId xmlns:a16="http://schemas.microsoft.com/office/drawing/2014/main" id="{BBE18F8D-79D5-3AAC-645F-2504511D0ABF}"/>
              </a:ext>
            </a:extLst>
          </p:cNvPr>
          <p:cNvSpPr txBox="1"/>
          <p:nvPr/>
        </p:nvSpPr>
        <p:spPr>
          <a:xfrm>
            <a:off x="9386172" y="990354"/>
            <a:ext cx="8653397" cy="419346"/>
          </a:xfrm>
          <a:prstGeom prst="rect">
            <a:avLst/>
          </a:prstGeom>
          <a:noFill/>
        </p:spPr>
        <p:txBody>
          <a:bodyPr wrap="square">
            <a:spAutoFit/>
          </a:bodyPr>
          <a:lstStyle/>
          <a:p>
            <a:pPr algn="just">
              <a:lnSpc>
                <a:spcPts val="2774"/>
              </a:lnSpc>
              <a:spcAft>
                <a:spcPts val="600"/>
              </a:spcAft>
            </a:pPr>
            <a:r>
              <a:rPr lang="pl-PL" sz="1800" b="1" u="sng" dirty="0">
                <a:solidFill>
                  <a:srgbClr val="FFFFFF"/>
                </a:solidFill>
                <a:latin typeface="Roboto" panose="02000000000000000000" pitchFamily="2" charset="0"/>
                <a:ea typeface="Roboto" panose="02000000000000000000" pitchFamily="2" charset="0"/>
              </a:rPr>
              <a:t>ZIDENTYFIKOWANE PROBLEMY:</a:t>
            </a:r>
          </a:p>
        </p:txBody>
      </p:sp>
      <p:sp>
        <p:nvSpPr>
          <p:cNvPr id="36" name="pole tekstowe 35">
            <a:extLst>
              <a:ext uri="{FF2B5EF4-FFF2-40B4-BE49-F238E27FC236}">
                <a16:creationId xmlns:a16="http://schemas.microsoft.com/office/drawing/2014/main" id="{AEC48EA2-1C30-9D5C-2D9D-CCC5F8FE4CAA}"/>
              </a:ext>
            </a:extLst>
          </p:cNvPr>
          <p:cNvSpPr txBox="1"/>
          <p:nvPr/>
        </p:nvSpPr>
        <p:spPr>
          <a:xfrm>
            <a:off x="9371830" y="6077062"/>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PROPOZYCJE DZIAŁAŃ KORYGUJĄCYCH / PODSUMOWANIE :</a:t>
            </a:r>
            <a:endParaRPr lang="pl-PL" sz="1800" b="1" u="sng" dirty="0">
              <a:solidFill>
                <a:srgbClr val="FFFFFF"/>
              </a:solidFill>
              <a:latin typeface="Roboto" panose="02000000000000000000" pitchFamily="2" charset="0"/>
              <a:ea typeface="Roboto" panose="02000000000000000000" pitchFamily="2" charset="0"/>
            </a:endParaRPr>
          </a:p>
        </p:txBody>
      </p:sp>
      <p:sp>
        <p:nvSpPr>
          <p:cNvPr id="37" name="pole tekstowe 36">
            <a:extLst>
              <a:ext uri="{FF2B5EF4-FFF2-40B4-BE49-F238E27FC236}">
                <a16:creationId xmlns:a16="http://schemas.microsoft.com/office/drawing/2014/main" id="{6FAB41B6-7C3D-7580-23EE-268F410A211B}"/>
              </a:ext>
            </a:extLst>
          </p:cNvPr>
          <p:cNvSpPr txBox="1"/>
          <p:nvPr/>
        </p:nvSpPr>
        <p:spPr>
          <a:xfrm>
            <a:off x="8610880" y="6596889"/>
            <a:ext cx="9414347" cy="2131609"/>
          </a:xfrm>
          <a:prstGeom prst="rect">
            <a:avLst/>
          </a:prstGeom>
          <a:noFill/>
        </p:spPr>
        <p:txBody>
          <a:bodyPr wrap="square">
            <a:spAutoFit/>
          </a:bodyPr>
          <a:lstStyle/>
          <a:p>
            <a:pPr marL="985838" lvl="2" indent="-185738" algn="just">
              <a:lnSpc>
                <a:spcPct val="150000"/>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OPRACOWANIE JASNYCH ZASAD ZMIANY ZMIAN</a:t>
            </a:r>
          </a:p>
          <a:p>
            <a:pPr marL="985838" lvl="2" indent="-185738" algn="just">
              <a:lnSpc>
                <a:spcPct val="150000"/>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JASNE RAPORTOWANIE PRODUCJI I ETAPU ZAKOŃCZENIA PRACY NA KAŻDEJ ZE ZMIAN</a:t>
            </a:r>
          </a:p>
          <a:p>
            <a:pPr marL="985838" lvl="2" indent="-185738" algn="just">
              <a:lnSpc>
                <a:spcPct val="150000"/>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USTALENIE ZASAD I CZĘSTOTOLIWOŚCI CZYSZCZENIA MASZYN + OKREŚLENIE CZASU JEGO TRWANIA</a:t>
            </a:r>
          </a:p>
          <a:p>
            <a:pPr marL="1371600" lvl="2" indent="-457200" algn="just">
              <a:lnSpc>
                <a:spcPct val="150000"/>
              </a:lnSpc>
              <a:spcAft>
                <a:spcPts val="600"/>
              </a:spcAft>
              <a:buFont typeface="Arial" panose="020B0604020202020204" pitchFamily="34" charset="0"/>
              <a:buChar char="•"/>
              <a:tabLst>
                <a:tab pos="5110163" algn="l"/>
              </a:tabLst>
            </a:pPr>
            <a:endParaRPr lang="pl-PL" sz="1600" dirty="0"/>
          </a:p>
        </p:txBody>
      </p:sp>
      <p:sp>
        <p:nvSpPr>
          <p:cNvPr id="38" name="pole tekstowe 37">
            <a:extLst>
              <a:ext uri="{FF2B5EF4-FFF2-40B4-BE49-F238E27FC236}">
                <a16:creationId xmlns:a16="http://schemas.microsoft.com/office/drawing/2014/main" id="{7F535AA7-D2D3-862C-1DF6-968848351465}"/>
              </a:ext>
            </a:extLst>
          </p:cNvPr>
          <p:cNvSpPr txBox="1"/>
          <p:nvPr/>
        </p:nvSpPr>
        <p:spPr>
          <a:xfrm>
            <a:off x="9420346" y="9641736"/>
            <a:ext cx="8653397" cy="425758"/>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POTENCJAŁ POPRAWY:</a:t>
            </a:r>
            <a:r>
              <a:rPr lang="pl-PL" b="1" dirty="0">
                <a:solidFill>
                  <a:srgbClr val="FFFFFF"/>
                </a:solidFill>
                <a:latin typeface="Roboto" panose="02000000000000000000" pitchFamily="2" charset="0"/>
                <a:ea typeface="Roboto" panose="02000000000000000000" pitchFamily="2" charset="0"/>
              </a:rPr>
              <a:t>	</a:t>
            </a:r>
            <a:r>
              <a:rPr lang="pl-PL" sz="2000" b="1" dirty="0">
                <a:solidFill>
                  <a:srgbClr val="00B050"/>
                </a:solidFill>
                <a:latin typeface="Roboto" panose="02000000000000000000" pitchFamily="2" charset="0"/>
                <a:ea typeface="Roboto" panose="02000000000000000000" pitchFamily="2" charset="0"/>
              </a:rPr>
              <a:t>TAK</a:t>
            </a:r>
            <a:endParaRPr lang="pl-PL" sz="1800" b="1" dirty="0">
              <a:solidFill>
                <a:srgbClr val="FF0000"/>
              </a:solidFill>
              <a:latin typeface="Roboto" panose="02000000000000000000" pitchFamily="2" charset="0"/>
              <a:ea typeface="Roboto" panose="02000000000000000000" pitchFamily="2" charset="0"/>
            </a:endParaRPr>
          </a:p>
        </p:txBody>
      </p:sp>
      <p:sp>
        <p:nvSpPr>
          <p:cNvPr id="39" name="pole tekstowe 38">
            <a:extLst>
              <a:ext uri="{FF2B5EF4-FFF2-40B4-BE49-F238E27FC236}">
                <a16:creationId xmlns:a16="http://schemas.microsoft.com/office/drawing/2014/main" id="{C8385D43-06C1-221C-F80A-9AACEEA46E75}"/>
              </a:ext>
            </a:extLst>
          </p:cNvPr>
          <p:cNvSpPr txBox="1"/>
          <p:nvPr/>
        </p:nvSpPr>
        <p:spPr>
          <a:xfrm>
            <a:off x="8659396" y="1550653"/>
            <a:ext cx="9414347" cy="3462743"/>
          </a:xfrm>
          <a:prstGeom prst="rect">
            <a:avLst/>
          </a:prstGeom>
          <a:noFill/>
        </p:spPr>
        <p:txBody>
          <a:bodyPr wrap="square">
            <a:spAutoFit/>
          </a:bodyPr>
          <a:lstStyle/>
          <a:p>
            <a:pPr marL="985838" lvl="2" indent="-185738" algn="just">
              <a:lnSpc>
                <a:spcPct val="150000"/>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DŁUGI CZAS POMIĘDZY ZMIANAMI NA NIEKTÓRYCH STANOWISKACH</a:t>
            </a:r>
          </a:p>
          <a:p>
            <a:pPr marL="985838" lvl="2" indent="-185738" algn="just">
              <a:lnSpc>
                <a:spcPct val="150000"/>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BRAK STANDARYZACJI I SPÓJNYCH ZASAD PRZEKAZANIA ZMIANY (PROCEDURA)</a:t>
            </a:r>
          </a:p>
          <a:p>
            <a:pPr marL="985838" lvl="2" indent="-185738" algn="just">
              <a:lnSpc>
                <a:spcPct val="150000"/>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BRAK PRZEKAZYWANIA ZMIANY NA MASZYNACH LUB NIESKUTECZNE PRZEKAZYWANIE ZMIANY</a:t>
            </a:r>
          </a:p>
          <a:p>
            <a:pPr marL="985838" lvl="2" indent="-185738" algn="just">
              <a:lnSpc>
                <a:spcPct val="150000"/>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SZUKANIE NR ZLECEŃ I IDENTYFIKACJA PRACY DO WYKONANIA NA POCZĄTKU ZMIANY</a:t>
            </a:r>
          </a:p>
          <a:p>
            <a:pPr marL="985838" lvl="2" indent="-185738" algn="just">
              <a:lnSpc>
                <a:spcPct val="150000"/>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PRZYGOTOWANIE STANOWISKA OD NOWA PO PRZEKAZANIU ZMIANY</a:t>
            </a:r>
          </a:p>
          <a:p>
            <a:pPr marL="985838" lvl="2" indent="-185738" algn="just">
              <a:lnSpc>
                <a:spcPct val="150000"/>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p>
        </p:txBody>
      </p:sp>
      <p:graphicFrame>
        <p:nvGraphicFramePr>
          <p:cNvPr id="40" name="Tabela 39">
            <a:extLst>
              <a:ext uri="{FF2B5EF4-FFF2-40B4-BE49-F238E27FC236}">
                <a16:creationId xmlns:a16="http://schemas.microsoft.com/office/drawing/2014/main" id="{AD7542D8-3B82-8E4D-311A-DB3C67D6F742}"/>
              </a:ext>
            </a:extLst>
          </p:cNvPr>
          <p:cNvGraphicFramePr>
            <a:graphicFrameLocks noGrp="1"/>
          </p:cNvGraphicFramePr>
          <p:nvPr>
            <p:extLst>
              <p:ext uri="{D42A27DB-BD31-4B8C-83A1-F6EECF244321}">
                <p14:modId xmlns:p14="http://schemas.microsoft.com/office/powerpoint/2010/main" val="2056635943"/>
              </p:ext>
            </p:extLst>
          </p:nvPr>
        </p:nvGraphicFramePr>
        <p:xfrm>
          <a:off x="457200" y="1594283"/>
          <a:ext cx="7758695" cy="3866840"/>
        </p:xfrm>
        <a:graphic>
          <a:graphicData uri="http://schemas.openxmlformats.org/drawingml/2006/table">
            <a:tbl>
              <a:tblPr/>
              <a:tblGrid>
                <a:gridCol w="1260073">
                  <a:extLst>
                    <a:ext uri="{9D8B030D-6E8A-4147-A177-3AD203B41FA5}">
                      <a16:colId xmlns:a16="http://schemas.microsoft.com/office/drawing/2014/main" val="2438639281"/>
                    </a:ext>
                  </a:extLst>
                </a:gridCol>
                <a:gridCol w="833894">
                  <a:extLst>
                    <a:ext uri="{9D8B030D-6E8A-4147-A177-3AD203B41FA5}">
                      <a16:colId xmlns:a16="http://schemas.microsoft.com/office/drawing/2014/main" val="2805164617"/>
                    </a:ext>
                  </a:extLst>
                </a:gridCol>
                <a:gridCol w="920159">
                  <a:extLst>
                    <a:ext uri="{9D8B030D-6E8A-4147-A177-3AD203B41FA5}">
                      <a16:colId xmlns:a16="http://schemas.microsoft.com/office/drawing/2014/main" val="40531763"/>
                    </a:ext>
                  </a:extLst>
                </a:gridCol>
                <a:gridCol w="2027225">
                  <a:extLst>
                    <a:ext uri="{9D8B030D-6E8A-4147-A177-3AD203B41FA5}">
                      <a16:colId xmlns:a16="http://schemas.microsoft.com/office/drawing/2014/main" val="2187620767"/>
                    </a:ext>
                  </a:extLst>
                </a:gridCol>
                <a:gridCol w="661364">
                  <a:extLst>
                    <a:ext uri="{9D8B030D-6E8A-4147-A177-3AD203B41FA5}">
                      <a16:colId xmlns:a16="http://schemas.microsoft.com/office/drawing/2014/main" val="3231893939"/>
                    </a:ext>
                  </a:extLst>
                </a:gridCol>
                <a:gridCol w="661364">
                  <a:extLst>
                    <a:ext uri="{9D8B030D-6E8A-4147-A177-3AD203B41FA5}">
                      <a16:colId xmlns:a16="http://schemas.microsoft.com/office/drawing/2014/main" val="10981044"/>
                    </a:ext>
                  </a:extLst>
                </a:gridCol>
                <a:gridCol w="1394616">
                  <a:extLst>
                    <a:ext uri="{9D8B030D-6E8A-4147-A177-3AD203B41FA5}">
                      <a16:colId xmlns:a16="http://schemas.microsoft.com/office/drawing/2014/main" val="316288308"/>
                    </a:ext>
                  </a:extLst>
                </a:gridCol>
              </a:tblGrid>
              <a:tr h="659269">
                <a:tc gridSpan="7">
                  <a:txBody>
                    <a:bodyPr/>
                    <a:lstStyle/>
                    <a:p>
                      <a:pPr algn="ctr" fontAlgn="ctr"/>
                      <a:r>
                        <a:rPr lang="pl-PL" sz="1800" b="1" i="0" u="none" strike="noStrike" dirty="0">
                          <a:solidFill>
                            <a:srgbClr val="FFFFFF"/>
                          </a:solidFill>
                          <a:effectLst/>
                          <a:latin typeface="Roboto" panose="02000000000000000000" pitchFamily="2" charset="0"/>
                          <a:ea typeface="Roboto" panose="02000000000000000000" pitchFamily="2" charset="0"/>
                        </a:rPr>
                        <a:t>OBSERWACJA ZMIANY ZMIAN LINIA WIP / WIP PRO</a:t>
                      </a:r>
                    </a:p>
                  </a:txBody>
                  <a:tcPr marL="9525" marR="9525" marT="9525"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tcPr>
                </a:tc>
                <a:tc hMerge="1">
                  <a:txBody>
                    <a:bodyPr/>
                    <a:lstStyle/>
                    <a:p>
                      <a:pPr algn="ctr" fontAlgn="ctr"/>
                      <a:r>
                        <a:rPr lang="pl-PL" sz="1600" b="1" i="0" u="none" strike="noStrike">
                          <a:solidFill>
                            <a:srgbClr val="FFFFFF"/>
                          </a:solidFill>
                          <a:effectLst/>
                          <a:latin typeface="Roboto" panose="02000000000000000000" pitchFamily="2" charset="0"/>
                          <a:ea typeface="Roboto" panose="02000000000000000000" pitchFamily="2" charset="0"/>
                        </a:rPr>
                        <a:t>OBSERWACJA ZMIANY ZMIAN</a:t>
                      </a:r>
                    </a:p>
                  </a:txBody>
                  <a:tcPr marL="9525" marR="9525" marT="9525" marB="0" anchor="ctr">
                    <a:lnL>
                      <a:noFill/>
                    </a:lnL>
                    <a:lnR>
                      <a:noFill/>
                    </a:lnR>
                    <a:lnT>
                      <a:noFill/>
                    </a:lnT>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177759292"/>
                  </a:ext>
                </a:extLst>
              </a:tr>
              <a:tr h="484053">
                <a:tc>
                  <a:txBody>
                    <a:bodyPr/>
                    <a:lstStyle/>
                    <a:p>
                      <a:pPr algn="ctr" fontAlgn="ctr"/>
                      <a:r>
                        <a:rPr lang="pl-PL" sz="1600" b="0" i="0" u="none" strike="noStrike" dirty="0">
                          <a:solidFill>
                            <a:schemeClr val="bg1">
                              <a:lumMod val="65000"/>
                            </a:schemeClr>
                          </a:solidFill>
                          <a:effectLst/>
                          <a:latin typeface="Roboto" panose="02000000000000000000" pitchFamily="2" charset="0"/>
                          <a:ea typeface="Roboto" panose="02000000000000000000" pitchFamily="2" charset="0"/>
                        </a:rPr>
                        <a:t>Stanowisko</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tcPr>
                </a:tc>
                <a:tc>
                  <a:txBody>
                    <a:bodyPr/>
                    <a:lstStyle/>
                    <a:p>
                      <a:pPr algn="ctr" fontAlgn="ctr"/>
                      <a:r>
                        <a:rPr lang="pl-PL" sz="1600" b="0" i="0" u="none" strike="noStrike" dirty="0">
                          <a:solidFill>
                            <a:schemeClr val="bg1">
                              <a:lumMod val="65000"/>
                            </a:schemeClr>
                          </a:solidFill>
                          <a:effectLst/>
                          <a:latin typeface="Roboto" panose="02000000000000000000" pitchFamily="2" charset="0"/>
                          <a:ea typeface="Roboto" panose="02000000000000000000" pitchFamily="2" charset="0"/>
                        </a:rPr>
                        <a:t>STOP</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tcPr>
                </a:tc>
                <a:tc>
                  <a:txBody>
                    <a:bodyPr/>
                    <a:lstStyle/>
                    <a:p>
                      <a:pPr algn="ctr" fontAlgn="ctr"/>
                      <a:r>
                        <a:rPr lang="pl-PL" sz="1600" b="0" i="0" u="none" strike="noStrike" dirty="0">
                          <a:solidFill>
                            <a:schemeClr val="bg1">
                              <a:lumMod val="65000"/>
                            </a:schemeClr>
                          </a:solidFill>
                          <a:effectLst/>
                          <a:latin typeface="Roboto" panose="02000000000000000000" pitchFamily="2" charset="0"/>
                          <a:ea typeface="Roboto" panose="02000000000000000000" pitchFamily="2" charset="0"/>
                        </a:rPr>
                        <a:t>START</a:t>
                      </a:r>
                    </a:p>
                  </a:txBody>
                  <a:tcPr marL="9525" marR="9525" marT="9525" marB="0" anchor="ctr">
                    <a:lnL w="12700" cap="flat" cmpd="sng" algn="ctr">
                      <a:solidFill>
                        <a:schemeClr val="bg1">
                          <a:lumMod val="65000"/>
                        </a:schemeClr>
                      </a:solidFill>
                      <a:prstDash val="sysDot"/>
                      <a:round/>
                      <a:headEnd type="none" w="med" len="med"/>
                      <a:tailEnd type="none" w="med" len="med"/>
                    </a:lnL>
                    <a:lnR>
                      <a:noFill/>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tcPr>
                </a:tc>
                <a:tc>
                  <a:txBody>
                    <a:bodyPr/>
                    <a:lstStyle/>
                    <a:p>
                      <a:pPr algn="ctr" fontAlgn="ctr"/>
                      <a:r>
                        <a:rPr lang="pl-PL" sz="1600" b="0" i="0" u="none" strike="noStrike" dirty="0">
                          <a:solidFill>
                            <a:schemeClr val="bg1">
                              <a:lumMod val="65000"/>
                            </a:schemeClr>
                          </a:solidFill>
                          <a:effectLst/>
                          <a:latin typeface="Roboto" panose="02000000000000000000" pitchFamily="2" charset="0"/>
                          <a:ea typeface="Roboto" panose="02000000000000000000" pitchFamily="2" charset="0"/>
                        </a:rPr>
                        <a:t>Czas zatrzymania [h]</a:t>
                      </a:r>
                    </a:p>
                  </a:txBody>
                  <a:tcPr marL="9525" marR="9525" marT="9525" marB="0" anchor="ctr">
                    <a:lnL>
                      <a:noFill/>
                    </a:lnL>
                    <a:lnR w="6350" cap="flat" cmpd="sng" algn="ctr">
                      <a:solidFill>
                        <a:srgbClr val="BFBFBF"/>
                      </a:solidFill>
                      <a:prstDash val="dot"/>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tcPr>
                </a:tc>
                <a:tc gridSpan="3">
                  <a:txBody>
                    <a:bodyPr/>
                    <a:lstStyle/>
                    <a:p>
                      <a:pPr algn="ctr" fontAlgn="ctr"/>
                      <a:r>
                        <a:rPr lang="pl-PL" sz="1600" b="0" i="0" u="none" strike="noStrike" dirty="0">
                          <a:solidFill>
                            <a:schemeClr val="bg1">
                              <a:lumMod val="65000"/>
                            </a:schemeClr>
                          </a:solidFill>
                          <a:effectLst/>
                          <a:latin typeface="Roboto" panose="02000000000000000000" pitchFamily="2" charset="0"/>
                          <a:ea typeface="Roboto" panose="02000000000000000000" pitchFamily="2" charset="0"/>
                        </a:rPr>
                        <a:t>Uwagi</a:t>
                      </a:r>
                    </a:p>
                  </a:txBody>
                  <a:tcPr marL="9525" marR="9525" marT="9525" marB="0" anchor="ctr">
                    <a:lnL w="6350" cap="flat" cmpd="sng" algn="ctr">
                      <a:solidFill>
                        <a:srgbClr val="BFBFBF"/>
                      </a:solidFill>
                      <a:prstDash val="dot"/>
                      <a:round/>
                      <a:headEnd type="none" w="med" len="med"/>
                      <a:tailEnd type="none" w="med" len="med"/>
                    </a:lnL>
                    <a:lnR w="12700" cap="flat" cmpd="sng" algn="ctr">
                      <a:solidFill>
                        <a:schemeClr val="bg1">
                          <a:lumMod val="65000"/>
                        </a:schemeClr>
                      </a:solidFill>
                      <a:prstDash val="sysDot"/>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tcP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302439527"/>
                  </a:ext>
                </a:extLst>
              </a:tr>
              <a:tr h="348495">
                <a:tc>
                  <a:txBody>
                    <a:bodyPr/>
                    <a:lstStyle/>
                    <a:p>
                      <a:pPr algn="ctr" fontAlgn="b"/>
                      <a:r>
                        <a:rPr lang="pl-PL" sz="1400" b="0" i="0" u="none" strike="noStrike" dirty="0">
                          <a:solidFill>
                            <a:srgbClr val="FFFFFF"/>
                          </a:solidFill>
                          <a:effectLst/>
                          <a:latin typeface="Roboto" panose="02000000000000000000" pitchFamily="2" charset="0"/>
                          <a:ea typeface="Roboto" panose="02000000000000000000" pitchFamily="2" charset="0"/>
                        </a:rPr>
                        <a:t>Nitowanie</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w="12700" cap="flat" cmpd="sng" algn="ctr">
                      <a:solidFill>
                        <a:schemeClr val="bg1">
                          <a:lumMod val="65000"/>
                        </a:schemeClr>
                      </a:solidFill>
                      <a:prstDash val="sysDot"/>
                      <a:round/>
                      <a:headEnd type="none" w="med" len="med"/>
                      <a:tailEnd type="none" w="med" len="med"/>
                    </a:lnT>
                    <a:lnB>
                      <a:noFill/>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13:30</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w="12700" cap="flat" cmpd="sng" algn="ctr">
                      <a:solidFill>
                        <a:schemeClr val="bg1">
                          <a:lumMod val="65000"/>
                        </a:schemeClr>
                      </a:solidFill>
                      <a:prstDash val="sysDot"/>
                      <a:round/>
                      <a:headEnd type="none" w="med" len="med"/>
                      <a:tailEnd type="none" w="med" len="med"/>
                    </a:lnT>
                    <a:lnB>
                      <a:noFill/>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Stop</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w="12700" cap="flat" cmpd="sng" algn="ctr">
                      <a:solidFill>
                        <a:schemeClr val="bg1">
                          <a:lumMod val="65000"/>
                        </a:schemeClr>
                      </a:solidFill>
                      <a:prstDash val="sysDot"/>
                      <a:round/>
                      <a:headEnd type="none" w="med" len="med"/>
                      <a:tailEnd type="none" w="med" len="med"/>
                    </a:lnT>
                    <a:lnB>
                      <a:noFill/>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00:30</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w="12700" cap="flat" cmpd="sng" algn="ctr">
                      <a:solidFill>
                        <a:schemeClr val="bg1">
                          <a:lumMod val="65000"/>
                        </a:schemeClr>
                      </a:solidFill>
                      <a:prstDash val="sysDot"/>
                      <a:round/>
                      <a:headEnd type="none" w="med" len="med"/>
                      <a:tailEnd type="none" w="med" len="med"/>
                    </a:lnT>
                    <a:lnB>
                      <a:noFill/>
                    </a:lnB>
                  </a:tcPr>
                </a:tc>
                <a:tc gridSpan="3">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Koniec pracy</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w="12700" cap="flat" cmpd="sng" algn="ctr">
                      <a:solidFill>
                        <a:schemeClr val="bg1">
                          <a:lumMod val="65000"/>
                        </a:schemeClr>
                      </a:solidFill>
                      <a:prstDash val="sysDot"/>
                      <a:round/>
                      <a:headEnd type="none" w="med" len="med"/>
                      <a:tailEnd type="none" w="med" len="med"/>
                    </a:lnT>
                    <a:lnB>
                      <a:noFill/>
                    </a:lnB>
                  </a:tcPr>
                </a:tc>
                <a:tc hMerge="1">
                  <a:txBody>
                    <a:bodyPr/>
                    <a:lstStyle/>
                    <a:p>
                      <a:pPr algn="ctr" fontAlgn="b"/>
                      <a:endParaRPr lang="pl-PL" sz="1600" b="0" i="0" u="none" strike="noStrike">
                        <a:solidFill>
                          <a:srgbClr val="FFFFFF"/>
                        </a:solidFill>
                        <a:effectLst/>
                        <a:latin typeface="Roboto" panose="02000000000000000000" pitchFamily="2" charset="0"/>
                        <a:ea typeface="Roboto" panose="02000000000000000000" pitchFamily="2" charset="0"/>
                      </a:endParaRPr>
                    </a:p>
                  </a:txBody>
                  <a:tcPr marL="9525" marR="9525" marT="9525" marB="0" anchor="ctr">
                    <a:lnL>
                      <a:noFill/>
                    </a:lnL>
                    <a:lnR>
                      <a:noFill/>
                    </a:lnR>
                    <a:lnT w="6350" cap="flat" cmpd="sng" algn="ctr">
                      <a:solidFill>
                        <a:srgbClr val="BFBFBF"/>
                      </a:solidFill>
                      <a:prstDash val="dot"/>
                      <a:round/>
                      <a:headEnd type="none" w="med" len="med"/>
                      <a:tailEnd type="none" w="med" len="med"/>
                    </a:lnT>
                    <a:lnB>
                      <a:noFill/>
                    </a:lnB>
                  </a:tcPr>
                </a:tc>
                <a:tc hMerge="1">
                  <a:txBody>
                    <a:bodyPr/>
                    <a:lstStyle/>
                    <a:p>
                      <a:pPr algn="ctr" fontAlgn="b"/>
                      <a:r>
                        <a:rPr lang="pl-PL" sz="1600" b="0" i="0" u="none" strike="noStrike">
                          <a:solidFill>
                            <a:srgbClr val="FFFFFF"/>
                          </a:solidFill>
                          <a:effectLst/>
                          <a:latin typeface="Roboto" panose="02000000000000000000" pitchFamily="2" charset="0"/>
                          <a:ea typeface="Roboto" panose="02000000000000000000" pitchFamily="2" charset="0"/>
                        </a:rPr>
                        <a:t> </a:t>
                      </a:r>
                    </a:p>
                  </a:txBody>
                  <a:tcPr marL="9525" marR="9525" marT="9525" marB="0" anchor="ctr">
                    <a:lnL>
                      <a:noFill/>
                    </a:lnL>
                    <a:lnR w="6350" cap="flat" cmpd="sng" algn="ctr">
                      <a:solidFill>
                        <a:srgbClr val="BFBFBF"/>
                      </a:solidFill>
                      <a:prstDash val="dot"/>
                      <a:round/>
                      <a:headEnd type="none" w="med" len="med"/>
                      <a:tailEnd type="none" w="med" len="med"/>
                    </a:lnR>
                    <a:lnT w="6350" cap="flat" cmpd="sng" algn="ctr">
                      <a:solidFill>
                        <a:srgbClr val="BFBFBF"/>
                      </a:solidFill>
                      <a:prstDash val="dot"/>
                      <a:round/>
                      <a:headEnd type="none" w="med" len="med"/>
                      <a:tailEnd type="none" w="med" len="med"/>
                    </a:lnT>
                    <a:lnB>
                      <a:noFill/>
                    </a:lnB>
                  </a:tcPr>
                </a:tc>
                <a:extLst>
                  <a:ext uri="{0D108BD9-81ED-4DB2-BD59-A6C34878D82A}">
                    <a16:rowId xmlns:a16="http://schemas.microsoft.com/office/drawing/2014/main" val="720661820"/>
                  </a:ext>
                </a:extLst>
              </a:tr>
              <a:tr h="312292">
                <a:tc>
                  <a:txBody>
                    <a:bodyPr/>
                    <a:lstStyle/>
                    <a:p>
                      <a:pPr algn="ctr" fontAlgn="b"/>
                      <a:r>
                        <a:rPr lang="pl-PL" sz="1400" b="0" i="0" u="none" strike="noStrike" dirty="0">
                          <a:solidFill>
                            <a:srgbClr val="FFFFFF"/>
                          </a:solidFill>
                          <a:effectLst/>
                          <a:latin typeface="Roboto" panose="02000000000000000000" pitchFamily="2" charset="0"/>
                          <a:ea typeface="Roboto" panose="02000000000000000000" pitchFamily="2" charset="0"/>
                        </a:rPr>
                        <a:t>Montaż  klap</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a:noFill/>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13:52</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a:noFill/>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14:08</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a:noFill/>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00:16</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a:noFill/>
                    </a:lnB>
                  </a:tcPr>
                </a:tc>
                <a:tc>
                  <a:txBody>
                    <a:bodyPr/>
                    <a:lstStyle/>
                    <a:p>
                      <a:pPr algn="ctr" fontAlgn="b"/>
                      <a:endParaRPr lang="pl-PL" sz="1600" b="0" i="0" u="none" strike="noStrike" dirty="0">
                        <a:solidFill>
                          <a:srgbClr val="FFFFFF"/>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65000"/>
                        </a:schemeClr>
                      </a:solidFill>
                      <a:prstDash val="sysDot"/>
                      <a:round/>
                      <a:headEnd type="none" w="med" len="med"/>
                      <a:tailEnd type="none" w="med" len="med"/>
                    </a:lnL>
                    <a:lnR>
                      <a:noFill/>
                    </a:lnR>
                    <a:lnT>
                      <a:noFill/>
                    </a:lnT>
                    <a:lnB>
                      <a:noFill/>
                    </a:lnB>
                  </a:tcPr>
                </a:tc>
                <a:tc>
                  <a:txBody>
                    <a:bodyPr/>
                    <a:lstStyle/>
                    <a:p>
                      <a:pPr algn="ctr" fontAlgn="b"/>
                      <a:endParaRPr lang="pl-PL" sz="1600" b="0" i="0" u="none" strike="noStrike" dirty="0">
                        <a:solidFill>
                          <a:srgbClr val="FFFFFF"/>
                        </a:solidFill>
                        <a:effectLst/>
                        <a:latin typeface="Roboto" panose="02000000000000000000" pitchFamily="2" charset="0"/>
                        <a:ea typeface="Roboto" panose="02000000000000000000" pitchFamily="2" charset="0"/>
                      </a:endParaRPr>
                    </a:p>
                  </a:txBody>
                  <a:tcPr marL="9525" marR="9525" marT="9525" marB="0" anchor="ctr">
                    <a:lnL>
                      <a:noFill/>
                    </a:lnL>
                    <a:lnR>
                      <a:noFill/>
                    </a:lnR>
                    <a:lnT>
                      <a:noFill/>
                    </a:lnT>
                    <a:lnB>
                      <a:noFill/>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 </a:t>
                      </a:r>
                    </a:p>
                  </a:txBody>
                  <a:tcPr marL="9525" marR="9525" marT="9525" marB="0" anchor="ctr">
                    <a:lnL>
                      <a:noFill/>
                    </a:lnL>
                    <a:lnR w="12700" cap="flat" cmpd="sng" algn="ctr">
                      <a:solidFill>
                        <a:schemeClr val="bg1">
                          <a:lumMod val="65000"/>
                        </a:schemeClr>
                      </a:solidFill>
                      <a:prstDash val="sysDot"/>
                      <a:round/>
                      <a:headEnd type="none" w="med" len="med"/>
                      <a:tailEnd type="none" w="med" len="med"/>
                    </a:lnR>
                    <a:lnT>
                      <a:noFill/>
                    </a:lnT>
                    <a:lnB>
                      <a:noFill/>
                    </a:lnB>
                  </a:tcPr>
                </a:tc>
                <a:extLst>
                  <a:ext uri="{0D108BD9-81ED-4DB2-BD59-A6C34878D82A}">
                    <a16:rowId xmlns:a16="http://schemas.microsoft.com/office/drawing/2014/main" val="991335103"/>
                  </a:ext>
                </a:extLst>
              </a:tr>
              <a:tr h="312292">
                <a:tc>
                  <a:txBody>
                    <a:bodyPr/>
                    <a:lstStyle/>
                    <a:p>
                      <a:pPr algn="ctr" fontAlgn="b"/>
                      <a:r>
                        <a:rPr lang="pl-PL" sz="1400" b="0" i="0" u="none" strike="noStrike" dirty="0">
                          <a:solidFill>
                            <a:srgbClr val="FFFFFF"/>
                          </a:solidFill>
                          <a:effectLst/>
                          <a:latin typeface="Roboto" panose="02000000000000000000" pitchFamily="2" charset="0"/>
                          <a:ea typeface="Roboto" panose="02000000000000000000" pitchFamily="2" charset="0"/>
                        </a:rPr>
                        <a:t>Montaż końcowy 1</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a:noFill/>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13:45</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a:noFill/>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14:06</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a:noFill/>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00:13</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a:noFill/>
                    </a:lnB>
                  </a:tcPr>
                </a:tc>
                <a:tc gridSpan="3">
                  <a:txBody>
                    <a:bodyPr/>
                    <a:lstStyle/>
                    <a:p>
                      <a:pPr algn="ctr" fontAlgn="b"/>
                      <a:endParaRPr lang="pl-PL" sz="1600" b="0" i="0" u="none" strike="noStrike" dirty="0">
                        <a:solidFill>
                          <a:srgbClr val="FFFFFF"/>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a:noFill/>
                    </a:lnB>
                  </a:tcPr>
                </a:tc>
                <a:tc hMerge="1">
                  <a:txBody>
                    <a:bodyPr/>
                    <a:lstStyle/>
                    <a:p>
                      <a:endParaRPr lang="pl-PL"/>
                    </a:p>
                  </a:txBody>
                  <a:tcPr/>
                </a:tc>
                <a:tc hMerge="1">
                  <a:txBody>
                    <a:bodyPr/>
                    <a:lstStyle/>
                    <a:p>
                      <a:pPr algn="ctr" fontAlgn="b"/>
                      <a:r>
                        <a:rPr lang="pl-PL" sz="1600" b="0" i="0" u="none" strike="noStrike">
                          <a:solidFill>
                            <a:srgbClr val="FFFFFF"/>
                          </a:solidFill>
                          <a:effectLst/>
                          <a:latin typeface="Roboto" panose="02000000000000000000" pitchFamily="2" charset="0"/>
                          <a:ea typeface="Roboto" panose="02000000000000000000" pitchFamily="2" charset="0"/>
                        </a:rPr>
                        <a:t> </a:t>
                      </a:r>
                    </a:p>
                  </a:txBody>
                  <a:tcPr marL="9525" marR="9525" marT="9525" marB="0" anchor="ctr">
                    <a:lnL>
                      <a:noFill/>
                    </a:lnL>
                    <a:lnR w="6350" cap="flat" cmpd="sng" algn="ctr">
                      <a:solidFill>
                        <a:srgbClr val="BFBFBF"/>
                      </a:solidFill>
                      <a:prstDash val="dot"/>
                      <a:round/>
                      <a:headEnd type="none" w="med" len="med"/>
                      <a:tailEnd type="none" w="med" len="med"/>
                    </a:lnR>
                    <a:lnT>
                      <a:noFill/>
                    </a:lnT>
                    <a:lnB>
                      <a:noFill/>
                    </a:lnB>
                  </a:tcPr>
                </a:tc>
                <a:extLst>
                  <a:ext uri="{0D108BD9-81ED-4DB2-BD59-A6C34878D82A}">
                    <a16:rowId xmlns:a16="http://schemas.microsoft.com/office/drawing/2014/main" val="168479475"/>
                  </a:ext>
                </a:extLst>
              </a:tr>
              <a:tr h="312292">
                <a:tc>
                  <a:txBody>
                    <a:bodyPr/>
                    <a:lstStyle/>
                    <a:p>
                      <a:pPr algn="ctr" fontAlgn="b"/>
                      <a:r>
                        <a:rPr lang="pl-PL" sz="1400" b="0" i="0" u="none" strike="noStrike" dirty="0">
                          <a:solidFill>
                            <a:srgbClr val="FFFFFF"/>
                          </a:solidFill>
                          <a:effectLst/>
                          <a:latin typeface="Roboto" panose="02000000000000000000" pitchFamily="2" charset="0"/>
                          <a:ea typeface="Roboto" panose="02000000000000000000" pitchFamily="2" charset="0"/>
                        </a:rPr>
                        <a:t>Montaż końcowy 2</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a:noFill/>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13:45</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a:noFill/>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14:08</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a:noFill/>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00:25</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a:noFill/>
                    </a:lnB>
                  </a:tcPr>
                </a:tc>
                <a:tc>
                  <a:txBody>
                    <a:bodyPr/>
                    <a:lstStyle/>
                    <a:p>
                      <a:pPr algn="ctr" fontAlgn="b"/>
                      <a:endParaRPr lang="pl-PL" sz="1600" b="0" i="0" u="none" strike="noStrike" dirty="0">
                        <a:solidFill>
                          <a:srgbClr val="FFFFFF"/>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65000"/>
                        </a:schemeClr>
                      </a:solidFill>
                      <a:prstDash val="sysDot"/>
                      <a:round/>
                      <a:headEnd type="none" w="med" len="med"/>
                      <a:tailEnd type="none" w="med" len="med"/>
                    </a:lnL>
                    <a:lnR>
                      <a:noFill/>
                    </a:lnR>
                    <a:lnT>
                      <a:noFill/>
                    </a:lnT>
                    <a:lnB>
                      <a:noFill/>
                    </a:lnB>
                  </a:tcPr>
                </a:tc>
                <a:tc>
                  <a:txBody>
                    <a:bodyPr/>
                    <a:lstStyle/>
                    <a:p>
                      <a:pPr algn="ctr" fontAlgn="b"/>
                      <a:endParaRPr lang="pl-PL" sz="1600" b="0" i="0" u="none" strike="noStrike" dirty="0">
                        <a:solidFill>
                          <a:srgbClr val="FFFFFF"/>
                        </a:solidFill>
                        <a:effectLst/>
                        <a:latin typeface="Roboto" panose="02000000000000000000" pitchFamily="2" charset="0"/>
                        <a:ea typeface="Roboto" panose="02000000000000000000" pitchFamily="2" charset="0"/>
                      </a:endParaRPr>
                    </a:p>
                  </a:txBody>
                  <a:tcPr marL="9525" marR="9525" marT="9525" marB="0" anchor="ctr">
                    <a:lnL>
                      <a:noFill/>
                    </a:lnL>
                    <a:lnR>
                      <a:noFill/>
                    </a:lnR>
                    <a:lnT>
                      <a:noFill/>
                    </a:lnT>
                    <a:lnB>
                      <a:noFill/>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 </a:t>
                      </a:r>
                    </a:p>
                  </a:txBody>
                  <a:tcPr marL="9525" marR="9525" marT="9525" marB="0" anchor="ctr">
                    <a:lnL>
                      <a:noFill/>
                    </a:lnL>
                    <a:lnR w="12700" cap="flat" cmpd="sng" algn="ctr">
                      <a:solidFill>
                        <a:schemeClr val="bg1">
                          <a:lumMod val="65000"/>
                        </a:schemeClr>
                      </a:solidFill>
                      <a:prstDash val="sysDot"/>
                      <a:round/>
                      <a:headEnd type="none" w="med" len="med"/>
                      <a:tailEnd type="none" w="med" len="med"/>
                    </a:lnR>
                    <a:lnT>
                      <a:noFill/>
                    </a:lnT>
                    <a:lnB>
                      <a:noFill/>
                    </a:lnB>
                  </a:tcPr>
                </a:tc>
                <a:extLst>
                  <a:ext uri="{0D108BD9-81ED-4DB2-BD59-A6C34878D82A}">
                    <a16:rowId xmlns:a16="http://schemas.microsoft.com/office/drawing/2014/main" val="926894361"/>
                  </a:ext>
                </a:extLst>
              </a:tr>
              <a:tr h="312292">
                <a:tc>
                  <a:txBody>
                    <a:bodyPr/>
                    <a:lstStyle/>
                    <a:p>
                      <a:pPr algn="ctr" fontAlgn="b"/>
                      <a:r>
                        <a:rPr lang="pl-PL" sz="1400" b="0" i="0" u="none" strike="noStrike" dirty="0">
                          <a:solidFill>
                            <a:srgbClr val="FFFFFF"/>
                          </a:solidFill>
                          <a:effectLst/>
                          <a:latin typeface="Roboto" panose="02000000000000000000" pitchFamily="2" charset="0"/>
                          <a:ea typeface="Roboto" panose="02000000000000000000" pitchFamily="2" charset="0"/>
                        </a:rPr>
                        <a:t>Montaż osłony</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a:noFill/>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13:54</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a:noFill/>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14:07</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a:noFill/>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00:13</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a:noFill/>
                    </a:lnB>
                  </a:tcPr>
                </a:tc>
                <a:tc gridSpan="3">
                  <a:txBody>
                    <a:bodyPr/>
                    <a:lstStyle/>
                    <a:p>
                      <a:pPr algn="ctr" fontAlgn="b"/>
                      <a:endParaRPr lang="pl-PL" sz="1600" b="0" i="0" u="none" strike="noStrike" dirty="0">
                        <a:solidFill>
                          <a:srgbClr val="FFFFFF"/>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a:noFill/>
                    </a:lnB>
                  </a:tcPr>
                </a:tc>
                <a:tc hMerge="1">
                  <a:txBody>
                    <a:bodyPr/>
                    <a:lstStyle/>
                    <a:p>
                      <a:endParaRPr lang="pl-PL"/>
                    </a:p>
                  </a:txBody>
                  <a:tcPr/>
                </a:tc>
                <a:tc hMerge="1">
                  <a:txBody>
                    <a:bodyPr/>
                    <a:lstStyle/>
                    <a:p>
                      <a:pPr algn="r" fontAlgn="b"/>
                      <a:r>
                        <a:rPr lang="pl-PL" sz="1600" b="0" i="0" u="none" strike="noStrike">
                          <a:solidFill>
                            <a:srgbClr val="FFFFFF"/>
                          </a:solidFill>
                          <a:effectLst/>
                          <a:latin typeface="Roboto" panose="02000000000000000000" pitchFamily="2" charset="0"/>
                          <a:ea typeface="Roboto" panose="02000000000000000000" pitchFamily="2" charset="0"/>
                        </a:rPr>
                        <a:t> </a:t>
                      </a:r>
                    </a:p>
                  </a:txBody>
                  <a:tcPr marL="9525" marR="9525" marT="9525" marB="0" anchor="ctr">
                    <a:lnL>
                      <a:noFill/>
                    </a:lnL>
                    <a:lnR w="6350" cap="flat" cmpd="sng" algn="ctr">
                      <a:solidFill>
                        <a:srgbClr val="BFBFBF"/>
                      </a:solidFill>
                      <a:prstDash val="dot"/>
                      <a:round/>
                      <a:headEnd type="none" w="med" len="med"/>
                      <a:tailEnd type="none" w="med" len="med"/>
                    </a:lnR>
                    <a:lnT>
                      <a:noFill/>
                    </a:lnT>
                    <a:lnB>
                      <a:noFill/>
                    </a:lnB>
                  </a:tcPr>
                </a:tc>
                <a:extLst>
                  <a:ext uri="{0D108BD9-81ED-4DB2-BD59-A6C34878D82A}">
                    <a16:rowId xmlns:a16="http://schemas.microsoft.com/office/drawing/2014/main" val="128160185"/>
                  </a:ext>
                </a:extLst>
              </a:tr>
              <a:tr h="46232">
                <a:tc>
                  <a:txBody>
                    <a:bodyPr/>
                    <a:lstStyle/>
                    <a:p>
                      <a:pPr algn="ctr" fontAlgn="b"/>
                      <a:endParaRPr lang="pl-PL" sz="1600" b="0" i="0" u="none" strike="noStrike" dirty="0">
                        <a:solidFill>
                          <a:srgbClr val="FFFFFF"/>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a:noFill/>
                    </a:lnB>
                  </a:tcPr>
                </a:tc>
                <a:tc>
                  <a:txBody>
                    <a:bodyPr/>
                    <a:lstStyle/>
                    <a:p>
                      <a:pPr algn="ctr" fontAlgn="b"/>
                      <a:endParaRPr lang="pl-PL" sz="1600" b="0" i="0" u="none" strike="noStrike" dirty="0">
                        <a:solidFill>
                          <a:srgbClr val="FFFFFF"/>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a:noFill/>
                    </a:lnB>
                  </a:tcPr>
                </a:tc>
                <a:tc>
                  <a:txBody>
                    <a:bodyPr/>
                    <a:lstStyle/>
                    <a:p>
                      <a:pPr algn="ctr" fontAlgn="b"/>
                      <a:endParaRPr lang="pl-PL" sz="1600" b="0" i="0" u="none" strike="noStrike" dirty="0">
                        <a:solidFill>
                          <a:srgbClr val="FFFFFF"/>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a:noFill/>
                    </a:lnB>
                  </a:tcPr>
                </a:tc>
                <a:tc>
                  <a:txBody>
                    <a:bodyPr/>
                    <a:lstStyle/>
                    <a:p>
                      <a:pPr algn="ctr" fontAlgn="b"/>
                      <a:endParaRPr lang="pl-PL" sz="1600" b="0" i="0" u="none" strike="noStrike" dirty="0">
                        <a:solidFill>
                          <a:srgbClr val="FFFFFF"/>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a:noFill/>
                    </a:lnB>
                  </a:tcPr>
                </a:tc>
                <a:tc>
                  <a:txBody>
                    <a:bodyPr/>
                    <a:lstStyle/>
                    <a:p>
                      <a:pPr algn="ctr" fontAlgn="b"/>
                      <a:endParaRPr lang="pl-PL" sz="1600" b="0" i="0" u="none" strike="noStrike" dirty="0">
                        <a:solidFill>
                          <a:srgbClr val="FFFFFF"/>
                        </a:solidFill>
                        <a:effectLst/>
                        <a:latin typeface="Roboto" panose="02000000000000000000" pitchFamily="2" charset="0"/>
                        <a:ea typeface="Roboto" panose="02000000000000000000" pitchFamily="2" charset="0"/>
                      </a:endParaRPr>
                    </a:p>
                  </a:txBody>
                  <a:tcPr marL="9525" marR="9525" marT="9525" marB="0" anchor="ctr">
                    <a:lnL w="12700" cap="flat" cmpd="sng" algn="ctr">
                      <a:solidFill>
                        <a:schemeClr val="bg1">
                          <a:lumMod val="65000"/>
                        </a:schemeClr>
                      </a:solidFill>
                      <a:prstDash val="sysDot"/>
                      <a:round/>
                      <a:headEnd type="none" w="med" len="med"/>
                      <a:tailEnd type="none" w="med" len="med"/>
                    </a:lnL>
                    <a:lnR>
                      <a:noFill/>
                    </a:lnR>
                    <a:lnT>
                      <a:noFill/>
                    </a:lnT>
                    <a:lnB>
                      <a:noFill/>
                    </a:lnB>
                  </a:tcPr>
                </a:tc>
                <a:tc>
                  <a:txBody>
                    <a:bodyPr/>
                    <a:lstStyle/>
                    <a:p>
                      <a:pPr algn="ctr" fontAlgn="b"/>
                      <a:endParaRPr lang="pl-PL" sz="1600" b="0" i="0" u="none" strike="noStrike" dirty="0">
                        <a:solidFill>
                          <a:srgbClr val="FFFFFF"/>
                        </a:solidFill>
                        <a:effectLst/>
                        <a:latin typeface="Roboto" panose="02000000000000000000" pitchFamily="2" charset="0"/>
                        <a:ea typeface="Roboto" panose="02000000000000000000" pitchFamily="2" charset="0"/>
                      </a:endParaRPr>
                    </a:p>
                  </a:txBody>
                  <a:tcPr marL="9525" marR="9525" marT="9525" marB="0" anchor="ctr">
                    <a:lnL>
                      <a:noFill/>
                    </a:lnL>
                    <a:lnR>
                      <a:noFill/>
                    </a:lnR>
                    <a:lnT>
                      <a:noFill/>
                    </a:lnT>
                    <a:lnB>
                      <a:noFill/>
                    </a:lnB>
                  </a:tcPr>
                </a:tc>
                <a:tc>
                  <a:txBody>
                    <a:bodyPr/>
                    <a:lstStyle/>
                    <a:p>
                      <a:pPr algn="ctr" fontAlgn="b"/>
                      <a:endParaRPr lang="pl-PL" sz="1600" b="0" i="0" u="none" strike="noStrike" dirty="0">
                        <a:solidFill>
                          <a:srgbClr val="FFFFFF"/>
                        </a:solidFill>
                        <a:effectLst/>
                        <a:latin typeface="Roboto" panose="02000000000000000000" pitchFamily="2" charset="0"/>
                        <a:ea typeface="Roboto" panose="02000000000000000000" pitchFamily="2" charset="0"/>
                      </a:endParaRPr>
                    </a:p>
                  </a:txBody>
                  <a:tcPr marL="9525" marR="9525" marT="9525" marB="0" anchor="ctr">
                    <a:lnL>
                      <a:noFill/>
                    </a:lnL>
                    <a:lnR w="12700" cap="flat" cmpd="sng" algn="ctr">
                      <a:solidFill>
                        <a:schemeClr val="bg1">
                          <a:lumMod val="65000"/>
                        </a:schemeClr>
                      </a:solidFill>
                      <a:prstDash val="sysDot"/>
                      <a:round/>
                      <a:headEnd type="none" w="med" len="med"/>
                      <a:tailEnd type="none" w="med" len="med"/>
                    </a:lnR>
                    <a:lnT>
                      <a:noFill/>
                    </a:lnT>
                    <a:lnB>
                      <a:noFill/>
                    </a:lnB>
                  </a:tcPr>
                </a:tc>
                <a:extLst>
                  <a:ext uri="{0D108BD9-81ED-4DB2-BD59-A6C34878D82A}">
                    <a16:rowId xmlns:a16="http://schemas.microsoft.com/office/drawing/2014/main" val="91231649"/>
                  </a:ext>
                </a:extLst>
              </a:tr>
              <a:tr h="312292">
                <a:tc>
                  <a:txBody>
                    <a:bodyPr/>
                    <a:lstStyle/>
                    <a:p>
                      <a:pPr algn="ctr" fontAlgn="b"/>
                      <a:r>
                        <a:rPr lang="pl-PL" sz="1600" b="1" i="0" u="none" strike="noStrike" dirty="0">
                          <a:solidFill>
                            <a:srgbClr val="FFFFFF"/>
                          </a:solidFill>
                          <a:effectLst/>
                          <a:latin typeface="Roboto" panose="02000000000000000000" pitchFamily="2" charset="0"/>
                          <a:ea typeface="Roboto" panose="02000000000000000000" pitchFamily="2" charset="0"/>
                        </a:rPr>
                        <a:t> </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w="12700" cap="flat" cmpd="sng" algn="ctr">
                      <a:solidFill>
                        <a:schemeClr val="bg1">
                          <a:lumMod val="65000"/>
                        </a:schemeClr>
                      </a:solidFill>
                      <a:prstDash val="sysDot"/>
                      <a:round/>
                      <a:headEnd type="none" w="med" len="med"/>
                      <a:tailEnd type="none" w="med" len="med"/>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 </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w="12700" cap="flat" cmpd="sng" algn="ctr">
                      <a:solidFill>
                        <a:schemeClr val="bg1">
                          <a:lumMod val="65000"/>
                        </a:schemeClr>
                      </a:solidFill>
                      <a:prstDash val="sysDot"/>
                      <a:round/>
                      <a:headEnd type="none" w="med" len="med"/>
                      <a:tailEnd type="none" w="med" len="med"/>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 </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w="12700" cap="flat" cmpd="sng" algn="ctr">
                      <a:solidFill>
                        <a:schemeClr val="bg1">
                          <a:lumMod val="65000"/>
                        </a:schemeClr>
                      </a:solidFill>
                      <a:prstDash val="sysDot"/>
                      <a:round/>
                      <a:headEnd type="none" w="med" len="med"/>
                      <a:tailEnd type="none" w="med" len="med"/>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 </a:t>
                      </a:r>
                    </a:p>
                  </a:txBody>
                  <a:tcPr marL="9525" marR="9525" marT="9525" marB="0"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a:noFill/>
                    </a:lnT>
                    <a:lnB w="12700" cap="flat" cmpd="sng" algn="ctr">
                      <a:solidFill>
                        <a:schemeClr val="bg1">
                          <a:lumMod val="65000"/>
                        </a:schemeClr>
                      </a:solidFill>
                      <a:prstDash val="sysDot"/>
                      <a:round/>
                      <a:headEnd type="none" w="med" len="med"/>
                      <a:tailEnd type="none" w="med" len="med"/>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 </a:t>
                      </a:r>
                    </a:p>
                  </a:txBody>
                  <a:tcPr marL="9525" marR="9525" marT="9525" marB="0" anchor="ctr">
                    <a:lnL w="12700" cap="flat" cmpd="sng" algn="ctr">
                      <a:solidFill>
                        <a:schemeClr val="bg1">
                          <a:lumMod val="65000"/>
                        </a:schemeClr>
                      </a:solidFill>
                      <a:prstDash val="sysDot"/>
                      <a:round/>
                      <a:headEnd type="none" w="med" len="med"/>
                      <a:tailEnd type="none" w="med" len="med"/>
                    </a:lnL>
                    <a:lnR>
                      <a:noFill/>
                    </a:lnR>
                    <a:lnT>
                      <a:noFill/>
                    </a:lnT>
                    <a:lnB w="12700" cap="flat" cmpd="sng" algn="ctr">
                      <a:solidFill>
                        <a:schemeClr val="bg1">
                          <a:lumMod val="65000"/>
                        </a:schemeClr>
                      </a:solidFill>
                      <a:prstDash val="sysDot"/>
                      <a:round/>
                      <a:headEnd type="none" w="med" len="med"/>
                      <a:tailEnd type="none" w="med" len="med"/>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 </a:t>
                      </a:r>
                    </a:p>
                  </a:txBody>
                  <a:tcPr marL="9525" marR="9525" marT="9525" marB="0" anchor="ctr">
                    <a:lnL>
                      <a:noFill/>
                    </a:lnL>
                    <a:lnR>
                      <a:noFill/>
                    </a:lnR>
                    <a:lnT>
                      <a:noFill/>
                    </a:lnT>
                    <a:lnB w="12700" cap="flat" cmpd="sng" algn="ctr">
                      <a:solidFill>
                        <a:schemeClr val="bg1">
                          <a:lumMod val="65000"/>
                        </a:schemeClr>
                      </a:solidFill>
                      <a:prstDash val="sysDot"/>
                      <a:round/>
                      <a:headEnd type="none" w="med" len="med"/>
                      <a:tailEnd type="none" w="med" len="med"/>
                    </a:lnB>
                  </a:tcPr>
                </a:tc>
                <a:tc>
                  <a:txBody>
                    <a:bodyPr/>
                    <a:lstStyle/>
                    <a:p>
                      <a:pPr algn="ctr" fontAlgn="b"/>
                      <a:r>
                        <a:rPr lang="pl-PL" sz="1600" b="0" i="0" u="none" strike="noStrike" dirty="0">
                          <a:solidFill>
                            <a:srgbClr val="FFFFFF"/>
                          </a:solidFill>
                          <a:effectLst/>
                          <a:latin typeface="Roboto" panose="02000000000000000000" pitchFamily="2" charset="0"/>
                          <a:ea typeface="Roboto" panose="02000000000000000000" pitchFamily="2" charset="0"/>
                        </a:rPr>
                        <a:t> </a:t>
                      </a:r>
                    </a:p>
                  </a:txBody>
                  <a:tcPr marL="9525" marR="9525" marT="9525" marB="0" anchor="ctr">
                    <a:lnL>
                      <a:noFill/>
                    </a:lnL>
                    <a:lnR w="12700" cap="flat" cmpd="sng" algn="ctr">
                      <a:solidFill>
                        <a:schemeClr val="bg1">
                          <a:lumMod val="65000"/>
                        </a:schemeClr>
                      </a:solidFill>
                      <a:prstDash val="sysDot"/>
                      <a:round/>
                      <a:headEnd type="none" w="med" len="med"/>
                      <a:tailEnd type="none" w="med" len="med"/>
                    </a:lnR>
                    <a:lnT>
                      <a:noFill/>
                    </a:lnT>
                    <a:lnB w="12700" cap="flat" cmpd="sng" algn="ctr">
                      <a:solidFill>
                        <a:schemeClr val="bg1">
                          <a:lumMod val="65000"/>
                        </a:schemeClr>
                      </a:solidFill>
                      <a:prstDash val="sysDot"/>
                      <a:round/>
                      <a:headEnd type="none" w="med" len="med"/>
                      <a:tailEnd type="none" w="med" len="med"/>
                    </a:lnB>
                  </a:tcPr>
                </a:tc>
                <a:extLst>
                  <a:ext uri="{0D108BD9-81ED-4DB2-BD59-A6C34878D82A}">
                    <a16:rowId xmlns:a16="http://schemas.microsoft.com/office/drawing/2014/main" val="1585689664"/>
                  </a:ext>
                </a:extLst>
              </a:tr>
              <a:tr h="312292">
                <a:tc>
                  <a:txBody>
                    <a:bodyPr/>
                    <a:lstStyle/>
                    <a:p>
                      <a:pPr algn="ctr" fontAlgn="b"/>
                      <a:r>
                        <a:rPr lang="pl-PL" sz="1600" b="0" i="0" u="none" strike="noStrike" dirty="0">
                          <a:solidFill>
                            <a:schemeClr val="bg1">
                              <a:lumMod val="65000"/>
                            </a:schemeClr>
                          </a:solidFill>
                          <a:effectLst/>
                          <a:latin typeface="Roboto" panose="02000000000000000000" pitchFamily="2" charset="0"/>
                          <a:ea typeface="Roboto" panose="02000000000000000000" pitchFamily="2" charset="0"/>
                        </a:rPr>
                        <a:t>Średnia:</a:t>
                      </a:r>
                    </a:p>
                  </a:txBody>
                  <a:tcPr marL="9525" marR="9525" marT="9525" marB="0" anchor="ctr">
                    <a:lnL>
                      <a:noFill/>
                    </a:lnL>
                    <a:lnR>
                      <a:noFill/>
                    </a:lnR>
                    <a:lnT w="12700" cap="flat" cmpd="sng" algn="ctr">
                      <a:solidFill>
                        <a:schemeClr val="bg1">
                          <a:lumMod val="65000"/>
                        </a:schemeClr>
                      </a:solidFill>
                      <a:prstDash val="sysDot"/>
                      <a:round/>
                      <a:headEnd type="none" w="med" len="med"/>
                      <a:tailEnd type="none" w="med" len="med"/>
                    </a:lnT>
                    <a:lnB>
                      <a:noFill/>
                    </a:lnB>
                  </a:tcPr>
                </a:tc>
                <a:tc>
                  <a:txBody>
                    <a:bodyPr/>
                    <a:lstStyle/>
                    <a:p>
                      <a:pPr algn="ctr" fontAlgn="b"/>
                      <a:r>
                        <a:rPr lang="pl-PL" sz="1600" b="0" i="0" u="none" strike="noStrike" dirty="0">
                          <a:solidFill>
                            <a:schemeClr val="bg1">
                              <a:lumMod val="65000"/>
                            </a:schemeClr>
                          </a:solidFill>
                          <a:effectLst/>
                          <a:latin typeface="Roboto" panose="02000000000000000000" pitchFamily="2" charset="0"/>
                          <a:ea typeface="Roboto" panose="02000000000000000000" pitchFamily="2" charset="0"/>
                        </a:rPr>
                        <a:t>13:45</a:t>
                      </a:r>
                    </a:p>
                  </a:txBody>
                  <a:tcPr marL="9525" marR="9525" marT="9525" marB="0" anchor="ctr">
                    <a:lnL>
                      <a:noFill/>
                    </a:lnL>
                    <a:lnR>
                      <a:noFill/>
                    </a:lnR>
                    <a:lnT w="12700" cap="flat" cmpd="sng" algn="ctr">
                      <a:solidFill>
                        <a:schemeClr val="bg1">
                          <a:lumMod val="65000"/>
                        </a:schemeClr>
                      </a:solidFill>
                      <a:prstDash val="sysDot"/>
                      <a:round/>
                      <a:headEnd type="none" w="med" len="med"/>
                      <a:tailEnd type="none" w="med" len="med"/>
                    </a:lnT>
                    <a:lnB>
                      <a:noFill/>
                    </a:lnB>
                  </a:tcPr>
                </a:tc>
                <a:tc>
                  <a:txBody>
                    <a:bodyPr/>
                    <a:lstStyle/>
                    <a:p>
                      <a:pPr algn="ctr" fontAlgn="b"/>
                      <a:r>
                        <a:rPr lang="pl-PL" sz="1600" b="0" i="0" u="none" strike="noStrike" dirty="0">
                          <a:solidFill>
                            <a:schemeClr val="bg1">
                              <a:lumMod val="65000"/>
                            </a:schemeClr>
                          </a:solidFill>
                          <a:effectLst/>
                          <a:latin typeface="Roboto" panose="02000000000000000000" pitchFamily="2" charset="0"/>
                          <a:ea typeface="Roboto" panose="02000000000000000000" pitchFamily="2" charset="0"/>
                        </a:rPr>
                        <a:t>14:07</a:t>
                      </a:r>
                    </a:p>
                  </a:txBody>
                  <a:tcPr marL="9525" marR="9525" marT="9525" marB="0" anchor="ctr">
                    <a:lnL>
                      <a:noFill/>
                    </a:lnL>
                    <a:lnR>
                      <a:noFill/>
                    </a:lnR>
                    <a:lnT w="12700" cap="flat" cmpd="sng" algn="ctr">
                      <a:solidFill>
                        <a:schemeClr val="bg1">
                          <a:lumMod val="65000"/>
                        </a:schemeClr>
                      </a:solidFill>
                      <a:prstDash val="sysDot"/>
                      <a:round/>
                      <a:headEnd type="none" w="med" len="med"/>
                      <a:tailEnd type="none" w="med" len="med"/>
                    </a:lnT>
                    <a:lnB>
                      <a:noFill/>
                    </a:lnB>
                  </a:tcPr>
                </a:tc>
                <a:tc>
                  <a:txBody>
                    <a:bodyPr/>
                    <a:lstStyle/>
                    <a:p>
                      <a:pPr algn="ctr" fontAlgn="b"/>
                      <a:r>
                        <a:rPr lang="pl-PL" sz="1600" b="0" i="0" u="none" strike="noStrike" dirty="0">
                          <a:solidFill>
                            <a:schemeClr val="bg1">
                              <a:lumMod val="65000"/>
                            </a:schemeClr>
                          </a:solidFill>
                          <a:effectLst/>
                          <a:latin typeface="Roboto" panose="02000000000000000000" pitchFamily="2" charset="0"/>
                          <a:ea typeface="Roboto" panose="02000000000000000000" pitchFamily="2" charset="0"/>
                        </a:rPr>
                        <a:t>00:21</a:t>
                      </a:r>
                    </a:p>
                  </a:txBody>
                  <a:tcPr marL="9525" marR="9525" marT="9525" marB="0" anchor="ctr">
                    <a:lnL>
                      <a:noFill/>
                    </a:lnL>
                    <a:lnR>
                      <a:noFill/>
                    </a:lnR>
                    <a:lnT w="12700" cap="flat" cmpd="sng" algn="ctr">
                      <a:solidFill>
                        <a:schemeClr val="bg1">
                          <a:lumMod val="65000"/>
                        </a:schemeClr>
                      </a:solidFill>
                      <a:prstDash val="sysDot"/>
                      <a:round/>
                      <a:headEnd type="none" w="med" len="med"/>
                      <a:tailEnd type="none" w="med" len="med"/>
                    </a:lnT>
                    <a:lnB>
                      <a:noFill/>
                    </a:lnB>
                  </a:tcPr>
                </a:tc>
                <a:tc>
                  <a:txBody>
                    <a:bodyPr/>
                    <a:lstStyle/>
                    <a:p>
                      <a:pPr algn="ctr" fontAlgn="b"/>
                      <a:endParaRPr lang="pl-PL" sz="1600" b="0" i="0" u="none" strike="noStrike" dirty="0">
                        <a:solidFill>
                          <a:srgbClr val="FFFFFF"/>
                        </a:solidFill>
                        <a:effectLst/>
                        <a:latin typeface="Roboto" panose="02000000000000000000" pitchFamily="2" charset="0"/>
                        <a:ea typeface="Roboto" panose="02000000000000000000" pitchFamily="2" charset="0"/>
                      </a:endParaRPr>
                    </a:p>
                  </a:txBody>
                  <a:tcPr marL="9525" marR="9525" marT="9525" marB="0" anchor="ctr">
                    <a:lnL>
                      <a:noFill/>
                    </a:lnL>
                    <a:lnR>
                      <a:noFill/>
                    </a:lnR>
                    <a:lnT w="12700" cap="flat" cmpd="sng" algn="ctr">
                      <a:solidFill>
                        <a:schemeClr val="bg1">
                          <a:lumMod val="65000"/>
                        </a:schemeClr>
                      </a:solidFill>
                      <a:prstDash val="sysDot"/>
                      <a:round/>
                      <a:headEnd type="none" w="med" len="med"/>
                      <a:tailEnd type="none" w="med" len="med"/>
                    </a:lnT>
                    <a:lnB>
                      <a:noFill/>
                    </a:lnB>
                  </a:tcPr>
                </a:tc>
                <a:tc>
                  <a:txBody>
                    <a:bodyPr/>
                    <a:lstStyle/>
                    <a:p>
                      <a:pPr algn="ctr" fontAlgn="b"/>
                      <a:endParaRPr lang="pl-PL" sz="1600" b="0" i="0" u="none" strike="noStrike" dirty="0">
                        <a:solidFill>
                          <a:srgbClr val="FFFFFF"/>
                        </a:solidFill>
                        <a:effectLst/>
                        <a:latin typeface="Roboto" panose="02000000000000000000" pitchFamily="2" charset="0"/>
                        <a:ea typeface="Roboto" panose="02000000000000000000" pitchFamily="2" charset="0"/>
                      </a:endParaRPr>
                    </a:p>
                  </a:txBody>
                  <a:tcPr marL="9525" marR="9525" marT="9525" marB="0" anchor="ctr">
                    <a:lnL>
                      <a:noFill/>
                    </a:lnL>
                    <a:lnR>
                      <a:noFill/>
                    </a:lnR>
                    <a:lnT w="12700" cap="flat" cmpd="sng" algn="ctr">
                      <a:solidFill>
                        <a:schemeClr val="bg1">
                          <a:lumMod val="65000"/>
                        </a:schemeClr>
                      </a:solidFill>
                      <a:prstDash val="sysDot"/>
                      <a:round/>
                      <a:headEnd type="none" w="med" len="med"/>
                      <a:tailEnd type="none" w="med" len="med"/>
                    </a:lnT>
                    <a:lnB>
                      <a:noFill/>
                    </a:lnB>
                  </a:tcPr>
                </a:tc>
                <a:tc>
                  <a:txBody>
                    <a:bodyPr/>
                    <a:lstStyle/>
                    <a:p>
                      <a:pPr algn="ctr" fontAlgn="b"/>
                      <a:endParaRPr lang="pl-PL" sz="1600" b="1" i="0" u="none" strike="noStrike" dirty="0">
                        <a:solidFill>
                          <a:srgbClr val="FFFFFF"/>
                        </a:solidFill>
                        <a:effectLst/>
                        <a:latin typeface="Roboto" panose="02000000000000000000" pitchFamily="2" charset="0"/>
                        <a:ea typeface="Roboto" panose="02000000000000000000" pitchFamily="2" charset="0"/>
                      </a:endParaRPr>
                    </a:p>
                  </a:txBody>
                  <a:tcPr marL="9525" marR="9525" marT="9525" marB="0" anchor="ctr">
                    <a:lnL>
                      <a:noFill/>
                    </a:lnL>
                    <a:lnR>
                      <a:noFill/>
                    </a:lnR>
                    <a:lnT w="12700" cap="flat" cmpd="sng" algn="ctr">
                      <a:solidFill>
                        <a:schemeClr val="bg1">
                          <a:lumMod val="65000"/>
                        </a:schemeClr>
                      </a:solidFill>
                      <a:prstDash val="sysDot"/>
                      <a:round/>
                      <a:headEnd type="none" w="med" len="med"/>
                      <a:tailEnd type="none" w="med" len="med"/>
                    </a:lnT>
                    <a:lnB>
                      <a:noFill/>
                    </a:lnB>
                  </a:tcPr>
                </a:tc>
                <a:extLst>
                  <a:ext uri="{0D108BD9-81ED-4DB2-BD59-A6C34878D82A}">
                    <a16:rowId xmlns:a16="http://schemas.microsoft.com/office/drawing/2014/main" val="4066802119"/>
                  </a:ext>
                </a:extLst>
              </a:tr>
            </a:tbl>
          </a:graphicData>
        </a:graphic>
      </p:graphicFrame>
    </p:spTree>
    <p:extLst>
      <p:ext uri="{BB962C8B-B14F-4D97-AF65-F5344CB8AC3E}">
        <p14:creationId xmlns:p14="http://schemas.microsoft.com/office/powerpoint/2010/main" val="2038057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rcRect l="7740" r="7740"/>
          <a:stretch>
            <a:fillRect/>
          </a:stretch>
        </a:blipFill>
        <a:effectLst/>
      </p:bgPr>
    </p:bg>
    <p:spTree>
      <p:nvGrpSpPr>
        <p:cNvPr id="1" name=""/>
        <p:cNvGrpSpPr/>
        <p:nvPr/>
      </p:nvGrpSpPr>
      <p:grpSpPr>
        <a:xfrm>
          <a:off x="0" y="0"/>
          <a:ext cx="0" cy="0"/>
          <a:chOff x="0" y="0"/>
          <a:chExt cx="0" cy="0"/>
        </a:xfrm>
      </p:grpSpPr>
      <p:grpSp>
        <p:nvGrpSpPr>
          <p:cNvPr id="10" name="Group 10"/>
          <p:cNvGrpSpPr/>
          <p:nvPr/>
        </p:nvGrpSpPr>
        <p:grpSpPr>
          <a:xfrm rot="3656731">
            <a:off x="15633866" y="8794131"/>
            <a:ext cx="8229600" cy="822960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D0D8"/>
            </a:solidFill>
          </p:spPr>
        </p:sp>
      </p:grpSp>
      <p:pic>
        <p:nvPicPr>
          <p:cNvPr id="12" name="Picture 12"/>
          <p:cNvPicPr>
            <a:picLocks noChangeAspect="1"/>
          </p:cNvPicPr>
          <p:nvPr/>
        </p:nvPicPr>
        <p:blipFill>
          <a:blip r:embed="rId3"/>
          <a:srcRect/>
          <a:stretch>
            <a:fillRect/>
          </a:stretch>
        </p:blipFill>
        <p:spPr>
          <a:xfrm>
            <a:off x="16866507" y="9800288"/>
            <a:ext cx="1374819" cy="423903"/>
          </a:xfrm>
          <a:prstGeom prst="rect">
            <a:avLst/>
          </a:prstGeom>
        </p:spPr>
      </p:pic>
      <p:grpSp>
        <p:nvGrpSpPr>
          <p:cNvPr id="19" name="Group 4">
            <a:extLst>
              <a:ext uri="{FF2B5EF4-FFF2-40B4-BE49-F238E27FC236}">
                <a16:creationId xmlns:a16="http://schemas.microsoft.com/office/drawing/2014/main" id="{013F4FD9-25ED-1281-F3F3-8DF3B0EB0F29}"/>
              </a:ext>
            </a:extLst>
          </p:cNvPr>
          <p:cNvGrpSpPr/>
          <p:nvPr/>
        </p:nvGrpSpPr>
        <p:grpSpPr>
          <a:xfrm>
            <a:off x="17744" y="-38100"/>
            <a:ext cx="18270255" cy="872014"/>
            <a:chOff x="0" y="0"/>
            <a:chExt cx="2670408" cy="368298"/>
          </a:xfrm>
          <a:solidFill>
            <a:srgbClr val="A6A6A6">
              <a:alpha val="16078"/>
            </a:srgbClr>
          </a:solidFill>
        </p:grpSpPr>
        <p:sp>
          <p:nvSpPr>
            <p:cNvPr id="21" name="Freeform 5">
              <a:extLst>
                <a:ext uri="{FF2B5EF4-FFF2-40B4-BE49-F238E27FC236}">
                  <a16:creationId xmlns:a16="http://schemas.microsoft.com/office/drawing/2014/main" id="{0FC786E6-2F5F-DE30-A779-556782F6968F}"/>
                </a:ext>
              </a:extLst>
            </p:cNvPr>
            <p:cNvSpPr/>
            <p:nvPr/>
          </p:nvSpPr>
          <p:spPr>
            <a:xfrm>
              <a:off x="0" y="0"/>
              <a:ext cx="2670408" cy="368298"/>
            </a:xfrm>
            <a:custGeom>
              <a:avLst/>
              <a:gdLst/>
              <a:ahLst/>
              <a:cxnLst/>
              <a:rect l="l" t="t" r="r" b="b"/>
              <a:pathLst>
                <a:path w="2670408" h="368298">
                  <a:moveTo>
                    <a:pt x="0" y="0"/>
                  </a:moveTo>
                  <a:lnTo>
                    <a:pt x="2670408" y="0"/>
                  </a:lnTo>
                  <a:lnTo>
                    <a:pt x="2670408" y="368298"/>
                  </a:lnTo>
                  <a:lnTo>
                    <a:pt x="0" y="368298"/>
                  </a:lnTo>
                  <a:close/>
                </a:path>
              </a:pathLst>
            </a:custGeom>
            <a:grpFill/>
          </p:spPr>
        </p:sp>
      </p:grpSp>
      <p:grpSp>
        <p:nvGrpSpPr>
          <p:cNvPr id="25" name="Group 10">
            <a:extLst>
              <a:ext uri="{FF2B5EF4-FFF2-40B4-BE49-F238E27FC236}">
                <a16:creationId xmlns:a16="http://schemas.microsoft.com/office/drawing/2014/main" id="{C99805DC-DA6C-B6B6-C7AD-6C243DF9A0FF}"/>
              </a:ext>
            </a:extLst>
          </p:cNvPr>
          <p:cNvGrpSpPr/>
          <p:nvPr/>
        </p:nvGrpSpPr>
        <p:grpSpPr>
          <a:xfrm rot="3656731">
            <a:off x="15633866" y="8794131"/>
            <a:ext cx="8229600" cy="8229600"/>
            <a:chOff x="0" y="0"/>
            <a:chExt cx="1913890" cy="1913890"/>
          </a:xfrm>
        </p:grpSpPr>
        <p:sp>
          <p:nvSpPr>
            <p:cNvPr id="26" name="Freeform 11">
              <a:extLst>
                <a:ext uri="{FF2B5EF4-FFF2-40B4-BE49-F238E27FC236}">
                  <a16:creationId xmlns:a16="http://schemas.microsoft.com/office/drawing/2014/main" id="{D04B96E3-67C6-E3E3-8234-C9FA2A823869}"/>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D0D8"/>
            </a:solidFill>
          </p:spPr>
        </p:sp>
      </p:grpSp>
      <p:pic>
        <p:nvPicPr>
          <p:cNvPr id="29" name="Picture 12">
            <a:extLst>
              <a:ext uri="{FF2B5EF4-FFF2-40B4-BE49-F238E27FC236}">
                <a16:creationId xmlns:a16="http://schemas.microsoft.com/office/drawing/2014/main" id="{C684177B-661C-785B-B081-209E78A0256C}"/>
              </a:ext>
            </a:extLst>
          </p:cNvPr>
          <p:cNvPicPr>
            <a:picLocks noChangeAspect="1"/>
          </p:cNvPicPr>
          <p:nvPr/>
        </p:nvPicPr>
        <p:blipFill>
          <a:blip r:embed="rId3"/>
          <a:srcRect/>
          <a:stretch>
            <a:fillRect/>
          </a:stretch>
        </p:blipFill>
        <p:spPr>
          <a:xfrm>
            <a:off x="16866507" y="9800288"/>
            <a:ext cx="1374819" cy="423903"/>
          </a:xfrm>
          <a:prstGeom prst="rect">
            <a:avLst/>
          </a:prstGeom>
        </p:spPr>
      </p:pic>
      <p:sp>
        <p:nvSpPr>
          <p:cNvPr id="30" name="TextBox 2">
            <a:extLst>
              <a:ext uri="{FF2B5EF4-FFF2-40B4-BE49-F238E27FC236}">
                <a16:creationId xmlns:a16="http://schemas.microsoft.com/office/drawing/2014/main" id="{F8182385-731C-E2BB-C94A-B67542E32DA8}"/>
              </a:ext>
            </a:extLst>
          </p:cNvPr>
          <p:cNvSpPr txBox="1"/>
          <p:nvPr/>
        </p:nvSpPr>
        <p:spPr>
          <a:xfrm>
            <a:off x="381000" y="342900"/>
            <a:ext cx="10462280" cy="397545"/>
          </a:xfrm>
          <a:prstGeom prst="rect">
            <a:avLst/>
          </a:prstGeom>
        </p:spPr>
        <p:txBody>
          <a:bodyPr lIns="0" tIns="0" rIns="0" bIns="0" rtlCol="0" anchor="t">
            <a:spAutoFit/>
          </a:bodyPr>
          <a:lstStyle/>
          <a:p>
            <a:pPr>
              <a:lnSpc>
                <a:spcPts val="3080"/>
              </a:lnSpc>
            </a:pPr>
            <a:r>
              <a:rPr lang="pl-PL" sz="2400" spc="98" dirty="0">
                <a:solidFill>
                  <a:srgbClr val="B81E23"/>
                </a:solidFill>
                <a:latin typeface="League Spartan" panose="020B0604020202020204" charset="-18"/>
              </a:rPr>
              <a:t>ANALIZOWANY OBSZAR: </a:t>
            </a:r>
            <a:r>
              <a:rPr lang="pl-PL" sz="2400" spc="98" dirty="0">
                <a:solidFill>
                  <a:schemeClr val="bg1"/>
                </a:solidFill>
                <a:latin typeface="League Spartan" panose="020B0604020202020204" charset="-18"/>
              </a:rPr>
              <a:t>LOGISTYKA WEWNĘTRZNA </a:t>
            </a:r>
            <a:endParaRPr lang="en-US" sz="2400" spc="98" dirty="0">
              <a:solidFill>
                <a:schemeClr val="bg1"/>
              </a:solidFill>
              <a:latin typeface="League Spartan" panose="020B0604020202020204" charset="-18"/>
            </a:endParaRPr>
          </a:p>
        </p:txBody>
      </p:sp>
      <p:cxnSp>
        <p:nvCxnSpPr>
          <p:cNvPr id="31" name="Łącznik prosty 30">
            <a:extLst>
              <a:ext uri="{FF2B5EF4-FFF2-40B4-BE49-F238E27FC236}">
                <a16:creationId xmlns:a16="http://schemas.microsoft.com/office/drawing/2014/main" id="{5DD38E62-A226-9CA5-01B0-F8F2EBE7ED30}"/>
              </a:ext>
            </a:extLst>
          </p:cNvPr>
          <p:cNvCxnSpPr/>
          <p:nvPr/>
        </p:nvCxnSpPr>
        <p:spPr>
          <a:xfrm>
            <a:off x="8837112" y="833914"/>
            <a:ext cx="0" cy="9067800"/>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2" name="pole tekstowe 31">
            <a:extLst>
              <a:ext uri="{FF2B5EF4-FFF2-40B4-BE49-F238E27FC236}">
                <a16:creationId xmlns:a16="http://schemas.microsoft.com/office/drawing/2014/main" id="{F559EF3C-A780-BAB2-389A-57BF577C25B3}"/>
              </a:ext>
            </a:extLst>
          </p:cNvPr>
          <p:cNvSpPr txBox="1"/>
          <p:nvPr/>
        </p:nvSpPr>
        <p:spPr>
          <a:xfrm>
            <a:off x="171189" y="920107"/>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PROCES</a:t>
            </a:r>
            <a:r>
              <a:rPr lang="pl-PL" b="1" dirty="0">
                <a:solidFill>
                  <a:srgbClr val="FFFFFF"/>
                </a:solidFill>
                <a:latin typeface="Roboto" panose="02000000000000000000" pitchFamily="2" charset="0"/>
                <a:ea typeface="Roboto" panose="02000000000000000000" pitchFamily="2" charset="0"/>
              </a:rPr>
              <a:t>: DOSTARCZANIE KOMPONENTÓW DLA MONTAŻU</a:t>
            </a:r>
            <a:endParaRPr lang="pl-PL" sz="1800" b="1" dirty="0">
              <a:solidFill>
                <a:srgbClr val="FFFFFF"/>
              </a:solidFill>
              <a:latin typeface="Roboto" panose="02000000000000000000" pitchFamily="2" charset="0"/>
              <a:ea typeface="Roboto" panose="02000000000000000000" pitchFamily="2" charset="0"/>
            </a:endParaRPr>
          </a:p>
        </p:txBody>
      </p:sp>
      <p:sp>
        <p:nvSpPr>
          <p:cNvPr id="33" name="pole tekstowe 32">
            <a:extLst>
              <a:ext uri="{FF2B5EF4-FFF2-40B4-BE49-F238E27FC236}">
                <a16:creationId xmlns:a16="http://schemas.microsoft.com/office/drawing/2014/main" id="{2228E220-6942-CE0B-1749-A4F913645CB1}"/>
              </a:ext>
            </a:extLst>
          </p:cNvPr>
          <p:cNvSpPr txBox="1"/>
          <p:nvPr/>
        </p:nvSpPr>
        <p:spPr>
          <a:xfrm>
            <a:off x="228598" y="5994436"/>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MACIERZ STRAT ZIDENTYFIKOWANYCH W OBARZE:</a:t>
            </a:r>
            <a:endParaRPr lang="pl-PL" sz="1800" b="1" u="sng" dirty="0">
              <a:solidFill>
                <a:srgbClr val="FFFFFF"/>
              </a:solidFill>
              <a:latin typeface="Roboto" panose="02000000000000000000" pitchFamily="2" charset="0"/>
              <a:ea typeface="Roboto" panose="02000000000000000000" pitchFamily="2" charset="0"/>
            </a:endParaRPr>
          </a:p>
        </p:txBody>
      </p:sp>
      <p:graphicFrame>
        <p:nvGraphicFramePr>
          <p:cNvPr id="34" name="Tabela 17">
            <a:extLst>
              <a:ext uri="{FF2B5EF4-FFF2-40B4-BE49-F238E27FC236}">
                <a16:creationId xmlns:a16="http://schemas.microsoft.com/office/drawing/2014/main" id="{7BBFC7C5-8337-B5C8-F924-09A8D84B816F}"/>
              </a:ext>
            </a:extLst>
          </p:cNvPr>
          <p:cNvGraphicFramePr>
            <a:graphicFrameLocks noGrp="1"/>
          </p:cNvGraphicFramePr>
          <p:nvPr>
            <p:extLst>
              <p:ext uri="{D42A27DB-BD31-4B8C-83A1-F6EECF244321}">
                <p14:modId xmlns:p14="http://schemas.microsoft.com/office/powerpoint/2010/main" val="3732192150"/>
              </p:ext>
            </p:extLst>
          </p:nvPr>
        </p:nvGraphicFramePr>
        <p:xfrm>
          <a:off x="679800" y="6743700"/>
          <a:ext cx="7778400" cy="3325800"/>
        </p:xfrm>
        <a:graphic>
          <a:graphicData uri="http://schemas.openxmlformats.org/drawingml/2006/table">
            <a:tbl>
              <a:tblPr firstRow="1" bandRow="1">
                <a:tableStyleId>{5C22544A-7EE6-4342-B048-85BDC9FD1C3A}</a:tableStyleId>
              </a:tblPr>
              <a:tblGrid>
                <a:gridCol w="2592800">
                  <a:extLst>
                    <a:ext uri="{9D8B030D-6E8A-4147-A177-3AD203B41FA5}">
                      <a16:colId xmlns:a16="http://schemas.microsoft.com/office/drawing/2014/main" val="3951899229"/>
                    </a:ext>
                  </a:extLst>
                </a:gridCol>
                <a:gridCol w="805530">
                  <a:extLst>
                    <a:ext uri="{9D8B030D-6E8A-4147-A177-3AD203B41FA5}">
                      <a16:colId xmlns:a16="http://schemas.microsoft.com/office/drawing/2014/main" val="962813978"/>
                    </a:ext>
                  </a:extLst>
                </a:gridCol>
                <a:gridCol w="4380070">
                  <a:extLst>
                    <a:ext uri="{9D8B030D-6E8A-4147-A177-3AD203B41FA5}">
                      <a16:colId xmlns:a16="http://schemas.microsoft.com/office/drawing/2014/main" val="3741462156"/>
                    </a:ext>
                  </a:extLst>
                </a:gridCol>
              </a:tblGrid>
              <a:tr h="609600">
                <a:tc>
                  <a:txBody>
                    <a:bodyPr/>
                    <a:lstStyle/>
                    <a:p>
                      <a:r>
                        <a:rPr lang="pl-PL" sz="1800" u="none" dirty="0">
                          <a:solidFill>
                            <a:schemeClr val="bg1"/>
                          </a:solidFill>
                        </a:rPr>
                        <a:t>RODZAJ STRATY</a:t>
                      </a:r>
                    </a:p>
                  </a:txBody>
                  <a:tcPr>
                    <a:lnL w="12700" cap="flat" cmpd="sng" algn="ctr">
                      <a:noFill/>
                      <a:prstDash val="solid"/>
                      <a:round/>
                      <a:headEnd type="none" w="med" len="med"/>
                      <a:tailEnd type="none" w="med" len="med"/>
                    </a:lnL>
                    <a:lnR w="12700" cap="flat" cmpd="sng" algn="ctr">
                      <a:no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l-PL" sz="1800" u="none" dirty="0">
                        <a:solidFill>
                          <a:schemeClr val="bg1"/>
                        </a:solidFill>
                      </a:endParaRPr>
                    </a:p>
                  </a:txBody>
                  <a:tcPr>
                    <a:lnL w="12700" cap="flat" cmpd="sng" algn="ctr">
                      <a:noFill/>
                      <a:prstDash val="sysDashDotDot"/>
                      <a:round/>
                      <a:headEnd type="none" w="med" len="med"/>
                      <a:tailEnd type="none" w="med" len="med"/>
                    </a:lnL>
                    <a:lnR w="12700" cap="flat" cmpd="sng" algn="ctr">
                      <a:noFill/>
                      <a:prstDash val="sysDashDotDot"/>
                      <a:round/>
                      <a:headEnd type="none" w="med" len="med"/>
                      <a:tailEnd type="none" w="med" len="med"/>
                    </a:lnR>
                    <a:lnT w="12700" cap="flat" cmpd="sng" algn="ctr">
                      <a:no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r>
                        <a:rPr lang="pl-PL" sz="1800" u="none" dirty="0">
                          <a:solidFill>
                            <a:schemeClr val="bg1"/>
                          </a:solidFill>
                        </a:rPr>
                        <a:t>UWAGI:</a:t>
                      </a:r>
                    </a:p>
                  </a:txBody>
                  <a:tcPr>
                    <a:lnL w="12700" cap="flat" cmpd="sng" algn="ctr">
                      <a:no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0362090"/>
                  </a:ext>
                </a:extLst>
              </a:tr>
              <a:tr h="381000">
                <a:tc>
                  <a:txBody>
                    <a:bodyPr/>
                    <a:lstStyle/>
                    <a:p>
                      <a:pPr lvl="1"/>
                      <a:r>
                        <a:rPr lang="pl-PL" sz="1800" dirty="0">
                          <a:solidFill>
                            <a:schemeClr val="bg1"/>
                          </a:solidFill>
                        </a:rPr>
                        <a:t>Nadprodukcja</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MATERIAŁY DOSTARCZONE ZBYT WCZEŚNIE</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2075057"/>
                  </a:ext>
                </a:extLst>
              </a:tr>
              <a:tr h="389200">
                <a:tc>
                  <a:txBody>
                    <a:bodyPr/>
                    <a:lstStyle/>
                    <a:p>
                      <a:pPr lvl="1"/>
                      <a:r>
                        <a:rPr lang="pl-PL" sz="1800" dirty="0">
                          <a:solidFill>
                            <a:schemeClr val="bg1"/>
                          </a:solidFill>
                        </a:rPr>
                        <a:t>Zapasy</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ZAPASY NA DROGACH TRANSPORTOWYCH</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9356983"/>
                  </a:ext>
                </a:extLst>
              </a:tr>
              <a:tr h="389200">
                <a:tc>
                  <a:txBody>
                    <a:bodyPr/>
                    <a:lstStyle/>
                    <a:p>
                      <a:pPr lvl="1"/>
                      <a:r>
                        <a:rPr lang="pl-PL" sz="1800" dirty="0">
                          <a:solidFill>
                            <a:schemeClr val="bg1"/>
                          </a:solidFill>
                        </a:rPr>
                        <a:t>Transport</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l-PL" sz="1800" kern="1200" spc="98" dirty="0">
                        <a:solidFill>
                          <a:srgbClr val="B81E23"/>
                        </a:solidFill>
                        <a:latin typeface="League Spartan" panose="020B0604020202020204" charset="-18"/>
                        <a:ea typeface="+mn-ea"/>
                        <a:cs typeface="+mn-cs"/>
                      </a:endParaRP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endParaRPr lang="pl-PL" sz="1600" dirty="0">
                        <a:solidFill>
                          <a:schemeClr val="bg1"/>
                        </a:solidFill>
                      </a:endParaRP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81170"/>
                  </a:ext>
                </a:extLst>
              </a:tr>
              <a:tr h="389200">
                <a:tc>
                  <a:txBody>
                    <a:bodyPr/>
                    <a:lstStyle/>
                    <a:p>
                      <a:pPr lvl="1"/>
                      <a:r>
                        <a:rPr lang="pl-PL" sz="1800" dirty="0">
                          <a:solidFill>
                            <a:schemeClr val="bg1"/>
                          </a:solidFill>
                        </a:rPr>
                        <a:t>Oczekiwanie</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l-PL" sz="1800" kern="1200" spc="98" dirty="0">
                        <a:solidFill>
                          <a:srgbClr val="B81E23"/>
                        </a:solidFill>
                        <a:latin typeface="League Spartan" panose="020B0604020202020204" charset="-18"/>
                        <a:ea typeface="+mn-ea"/>
                        <a:cs typeface="+mn-cs"/>
                      </a:endParaRP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endParaRPr lang="pl-PL" sz="1600" dirty="0">
                        <a:solidFill>
                          <a:schemeClr val="bg1"/>
                        </a:solidFill>
                      </a:endParaRP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0659720"/>
                  </a:ext>
                </a:extLst>
              </a:tr>
              <a:tr h="389200">
                <a:tc>
                  <a:txBody>
                    <a:bodyPr/>
                    <a:lstStyle/>
                    <a:p>
                      <a:pPr lvl="1"/>
                      <a:r>
                        <a:rPr lang="pl-PL" sz="1800" dirty="0">
                          <a:solidFill>
                            <a:schemeClr val="bg1"/>
                          </a:solidFill>
                        </a:rPr>
                        <a:t>Braki, odzysk</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l-PL" sz="1800" kern="1200" spc="98" dirty="0">
                        <a:solidFill>
                          <a:srgbClr val="B81E23"/>
                        </a:solidFill>
                        <a:latin typeface="League Spartan" panose="020B0604020202020204" charset="-18"/>
                        <a:ea typeface="+mn-ea"/>
                        <a:cs typeface="+mn-cs"/>
                      </a:endParaRP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endParaRPr lang="pl-PL" sz="1600" dirty="0">
                        <a:solidFill>
                          <a:schemeClr val="bg1"/>
                        </a:solidFill>
                      </a:endParaRP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738351"/>
                  </a:ext>
                </a:extLst>
              </a:tr>
              <a:tr h="389200">
                <a:tc>
                  <a:txBody>
                    <a:bodyPr/>
                    <a:lstStyle/>
                    <a:p>
                      <a:pPr lvl="1"/>
                      <a:r>
                        <a:rPr lang="pl-PL" sz="1800" dirty="0">
                          <a:solidFill>
                            <a:schemeClr val="bg1"/>
                          </a:solidFill>
                        </a:rPr>
                        <a:t>Zbędny proces</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SZUKANIE/IDENTYFIKACJA KOMPONENTÓW</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8063014"/>
                  </a:ext>
                </a:extLst>
              </a:tr>
              <a:tr h="389200">
                <a:tc>
                  <a:txBody>
                    <a:bodyPr/>
                    <a:lstStyle/>
                    <a:p>
                      <a:pPr lvl="1"/>
                      <a:r>
                        <a:rPr lang="pl-PL" sz="1800" dirty="0">
                          <a:solidFill>
                            <a:schemeClr val="bg1"/>
                          </a:solidFill>
                        </a:rPr>
                        <a:t>Zbędny ruch</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PRZEKŁADANIE MATERIAŁU</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0210205"/>
                  </a:ext>
                </a:extLst>
              </a:tr>
            </a:tbl>
          </a:graphicData>
        </a:graphic>
      </p:graphicFrame>
      <p:sp>
        <p:nvSpPr>
          <p:cNvPr id="35" name="pole tekstowe 34">
            <a:extLst>
              <a:ext uri="{FF2B5EF4-FFF2-40B4-BE49-F238E27FC236}">
                <a16:creationId xmlns:a16="http://schemas.microsoft.com/office/drawing/2014/main" id="{BBE18F8D-79D5-3AAC-645F-2504511D0ABF}"/>
              </a:ext>
            </a:extLst>
          </p:cNvPr>
          <p:cNvSpPr txBox="1"/>
          <p:nvPr/>
        </p:nvSpPr>
        <p:spPr>
          <a:xfrm>
            <a:off x="9386172" y="990354"/>
            <a:ext cx="8653397" cy="419346"/>
          </a:xfrm>
          <a:prstGeom prst="rect">
            <a:avLst/>
          </a:prstGeom>
          <a:noFill/>
        </p:spPr>
        <p:txBody>
          <a:bodyPr wrap="square">
            <a:spAutoFit/>
          </a:bodyPr>
          <a:lstStyle/>
          <a:p>
            <a:pPr algn="just">
              <a:lnSpc>
                <a:spcPts val="2774"/>
              </a:lnSpc>
              <a:spcAft>
                <a:spcPts val="600"/>
              </a:spcAft>
            </a:pPr>
            <a:r>
              <a:rPr lang="pl-PL" sz="1800" b="1" u="sng" dirty="0">
                <a:solidFill>
                  <a:srgbClr val="FFFFFF"/>
                </a:solidFill>
                <a:latin typeface="Roboto" panose="02000000000000000000" pitchFamily="2" charset="0"/>
                <a:ea typeface="Roboto" panose="02000000000000000000" pitchFamily="2" charset="0"/>
              </a:rPr>
              <a:t>ZIDENTYFIKOWANE PROBLEMY:</a:t>
            </a:r>
          </a:p>
        </p:txBody>
      </p:sp>
      <p:sp>
        <p:nvSpPr>
          <p:cNvPr id="36" name="pole tekstowe 35">
            <a:extLst>
              <a:ext uri="{FF2B5EF4-FFF2-40B4-BE49-F238E27FC236}">
                <a16:creationId xmlns:a16="http://schemas.microsoft.com/office/drawing/2014/main" id="{AEC48EA2-1C30-9D5C-2D9D-CCC5F8FE4CAA}"/>
              </a:ext>
            </a:extLst>
          </p:cNvPr>
          <p:cNvSpPr txBox="1"/>
          <p:nvPr/>
        </p:nvSpPr>
        <p:spPr>
          <a:xfrm>
            <a:off x="9386171" y="5650952"/>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PROPOZYCJE DZIAŁAŃ KORYGUJĄCYCH / PODSUMOWANIE :</a:t>
            </a:r>
            <a:endParaRPr lang="pl-PL" sz="1800" b="1" u="sng" dirty="0">
              <a:solidFill>
                <a:srgbClr val="FFFFFF"/>
              </a:solidFill>
              <a:latin typeface="Roboto" panose="02000000000000000000" pitchFamily="2" charset="0"/>
              <a:ea typeface="Roboto" panose="02000000000000000000" pitchFamily="2" charset="0"/>
            </a:endParaRPr>
          </a:p>
        </p:txBody>
      </p:sp>
      <p:sp>
        <p:nvSpPr>
          <p:cNvPr id="37" name="pole tekstowe 36">
            <a:extLst>
              <a:ext uri="{FF2B5EF4-FFF2-40B4-BE49-F238E27FC236}">
                <a16:creationId xmlns:a16="http://schemas.microsoft.com/office/drawing/2014/main" id="{6FAB41B6-7C3D-7580-23EE-268F410A211B}"/>
              </a:ext>
            </a:extLst>
          </p:cNvPr>
          <p:cNvSpPr txBox="1"/>
          <p:nvPr/>
        </p:nvSpPr>
        <p:spPr>
          <a:xfrm>
            <a:off x="8659396" y="6175764"/>
            <a:ext cx="9414347" cy="3393493"/>
          </a:xfrm>
          <a:prstGeom prst="rect">
            <a:avLst/>
          </a:prstGeom>
          <a:noFill/>
        </p:spPr>
        <p:txBody>
          <a:bodyPr wrap="square">
            <a:spAutoFit/>
          </a:bodyPr>
          <a:lstStyle/>
          <a:p>
            <a:pPr marL="985838" lvl="2" indent="-185738" algn="just">
              <a:lnSpc>
                <a:spcPct val="150000"/>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WDROŻENIE KOMPLETACJI MATERIAŁÓW POD ZLECENIA</a:t>
            </a:r>
          </a:p>
          <a:p>
            <a:pPr marL="985838" lvl="2" indent="-185738" algn="just">
              <a:lnSpc>
                <a:spcPct val="150000"/>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DOSTOSOWANIE STREF SKŁADOWANIA PRZY STANOWISKACH  MONTAŻU – ELIMINACJA ZBĘDNEGO PRZEKŁADANIA</a:t>
            </a:r>
          </a:p>
          <a:p>
            <a:pPr marL="985838" lvl="2" indent="-185738" algn="just">
              <a:lnSpc>
                <a:spcPct val="150000"/>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DOSTOSOWANIE STREFY BUFORU BEZPOŚREDNIO PRZED MONTAŻEM DO GABATYTÓW DOSTARCZNYCH KOMPONENTÓW</a:t>
            </a:r>
          </a:p>
          <a:p>
            <a:pPr marL="985838" lvl="2" indent="-185738" algn="just">
              <a:lnSpc>
                <a:spcPct val="150000"/>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WDROŻENIE CZYTELNEJ IDENTYFIKACJI MATERIAŁÓW</a:t>
            </a:r>
          </a:p>
          <a:p>
            <a:pPr marL="985838" lvl="2" indent="-185738" algn="just">
              <a:lnSpc>
                <a:spcPct val="150000"/>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ct val="150000"/>
              </a:lnSpc>
              <a:spcAft>
                <a:spcPts val="600"/>
              </a:spcAft>
              <a:buFont typeface="Arial" panose="020B0604020202020204" pitchFamily="34" charset="0"/>
              <a:buChar char="•"/>
              <a:tabLst>
                <a:tab pos="5110163" algn="l"/>
              </a:tabLst>
            </a:pPr>
            <a:endParaRPr lang="pl-PL" sz="1600" dirty="0"/>
          </a:p>
        </p:txBody>
      </p:sp>
      <p:sp>
        <p:nvSpPr>
          <p:cNvPr id="38" name="pole tekstowe 37">
            <a:extLst>
              <a:ext uri="{FF2B5EF4-FFF2-40B4-BE49-F238E27FC236}">
                <a16:creationId xmlns:a16="http://schemas.microsoft.com/office/drawing/2014/main" id="{7F535AA7-D2D3-862C-1DF6-968848351465}"/>
              </a:ext>
            </a:extLst>
          </p:cNvPr>
          <p:cNvSpPr txBox="1"/>
          <p:nvPr/>
        </p:nvSpPr>
        <p:spPr>
          <a:xfrm>
            <a:off x="9420346" y="9641736"/>
            <a:ext cx="8653397" cy="425758"/>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POTENCJAŁ POPRAWY:</a:t>
            </a:r>
            <a:r>
              <a:rPr lang="pl-PL" b="1" dirty="0">
                <a:solidFill>
                  <a:srgbClr val="FFFFFF"/>
                </a:solidFill>
                <a:latin typeface="Roboto" panose="02000000000000000000" pitchFamily="2" charset="0"/>
                <a:ea typeface="Roboto" panose="02000000000000000000" pitchFamily="2" charset="0"/>
              </a:rPr>
              <a:t>	</a:t>
            </a:r>
            <a:r>
              <a:rPr lang="pl-PL" sz="2000" b="1" dirty="0">
                <a:solidFill>
                  <a:srgbClr val="00B050"/>
                </a:solidFill>
                <a:latin typeface="Roboto" panose="02000000000000000000" pitchFamily="2" charset="0"/>
                <a:ea typeface="Roboto" panose="02000000000000000000" pitchFamily="2" charset="0"/>
              </a:rPr>
              <a:t>TAK</a:t>
            </a:r>
            <a:endParaRPr lang="pl-PL" sz="1800" b="1" dirty="0">
              <a:solidFill>
                <a:srgbClr val="FF0000"/>
              </a:solidFill>
              <a:latin typeface="Roboto" panose="02000000000000000000" pitchFamily="2" charset="0"/>
              <a:ea typeface="Roboto" panose="02000000000000000000" pitchFamily="2" charset="0"/>
            </a:endParaRPr>
          </a:p>
        </p:txBody>
      </p:sp>
      <p:sp>
        <p:nvSpPr>
          <p:cNvPr id="39" name="pole tekstowe 38">
            <a:extLst>
              <a:ext uri="{FF2B5EF4-FFF2-40B4-BE49-F238E27FC236}">
                <a16:creationId xmlns:a16="http://schemas.microsoft.com/office/drawing/2014/main" id="{C8385D43-06C1-221C-F80A-9AACEEA46E75}"/>
              </a:ext>
            </a:extLst>
          </p:cNvPr>
          <p:cNvSpPr txBox="1"/>
          <p:nvPr/>
        </p:nvSpPr>
        <p:spPr>
          <a:xfrm>
            <a:off x="8659396" y="1485900"/>
            <a:ext cx="9414347" cy="3832075"/>
          </a:xfrm>
          <a:prstGeom prst="rect">
            <a:avLst/>
          </a:prstGeom>
          <a:noFill/>
        </p:spPr>
        <p:txBody>
          <a:bodyPr wrap="square">
            <a:spAutoFit/>
          </a:bodyPr>
          <a:lstStyle/>
          <a:p>
            <a:pPr marL="985838" lvl="2" indent="-185738" algn="just">
              <a:lnSpc>
                <a:spcPct val="150000"/>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MATERIAŁY DOSTARCZANE NA RÓŻNYCH JEDNOSTKACH TRANSPORTOWYCH (WÓZKI, PALETY, STOJAKI)</a:t>
            </a:r>
          </a:p>
          <a:p>
            <a:pPr marL="985838" lvl="2" indent="-185738" algn="just">
              <a:lnSpc>
                <a:spcPct val="150000"/>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SKŁADOWANIE NA DROGACH TRANSPORTOWYCH</a:t>
            </a:r>
          </a:p>
          <a:p>
            <a:pPr marL="985838" lvl="2" indent="-185738" algn="just">
              <a:lnSpc>
                <a:spcPct val="150000"/>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BRAK CZYTELNEJ IDENTYFIKACJI DOSTARCZONYCH MATERIAŁÓW – GŁÓWNIE Z OBRÓBKI PLASTYCZNEJ</a:t>
            </a:r>
          </a:p>
          <a:p>
            <a:pPr marL="985838" lvl="2" indent="-185738" algn="just">
              <a:lnSpc>
                <a:spcPct val="150000"/>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MATERIAŁY SKŁADOWANE DALEKO OD STANOWISK PRODUKCYJNYCH</a:t>
            </a:r>
          </a:p>
          <a:p>
            <a:pPr marL="985838" lvl="2" indent="-185738" algn="just">
              <a:lnSpc>
                <a:spcPct val="150000"/>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PRACOWNIK MONTAŻU MUSI SZUKAĆ POTRZEBNYCH MATERIAŁÓW</a:t>
            </a:r>
          </a:p>
          <a:p>
            <a:pPr marL="985838" lvl="2" indent="-185738" algn="just">
              <a:lnSpc>
                <a:spcPct val="150000"/>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BRAK „KOMPLETÓW” DLA POSZCZEGÓLNYCH ZLECEŃ</a:t>
            </a:r>
          </a:p>
          <a:p>
            <a:pPr marL="1371600" lvl="2" indent="-457200" algn="just">
              <a:lnSpc>
                <a:spcPts val="2774"/>
              </a:lnSpc>
              <a:spcAft>
                <a:spcPts val="600"/>
              </a:spcAft>
              <a:buFont typeface="Arial" panose="020B0604020202020204" pitchFamily="34" charset="0"/>
              <a:buChar char="•"/>
              <a:tabLst>
                <a:tab pos="5110163" algn="l"/>
              </a:tabLst>
            </a:pPr>
            <a:endParaRPr lang="pl-PL" sz="1600" dirty="0"/>
          </a:p>
        </p:txBody>
      </p:sp>
      <p:pic>
        <p:nvPicPr>
          <p:cNvPr id="5" name="Obraz 4" descr="Obraz zawierający podłoże, zewnętrzne, droga&#10;&#10;Opis wygenerowany automatycznie">
            <a:extLst>
              <a:ext uri="{FF2B5EF4-FFF2-40B4-BE49-F238E27FC236}">
                <a16:creationId xmlns:a16="http://schemas.microsoft.com/office/drawing/2014/main" id="{869EFBFC-0741-4A4A-6C3A-A228AEF566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3900" y="1593302"/>
            <a:ext cx="5410200" cy="4057650"/>
          </a:xfrm>
          <a:prstGeom prst="rect">
            <a:avLst/>
          </a:prstGeom>
        </p:spPr>
      </p:pic>
    </p:spTree>
    <p:extLst>
      <p:ext uri="{BB962C8B-B14F-4D97-AF65-F5344CB8AC3E}">
        <p14:creationId xmlns:p14="http://schemas.microsoft.com/office/powerpoint/2010/main" val="1612812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rcRect l="7740" r="7740"/>
          <a:stretch>
            <a:fillRect/>
          </a:stretch>
        </a:blipFill>
        <a:effectLst/>
      </p:bgPr>
    </p:bg>
    <p:spTree>
      <p:nvGrpSpPr>
        <p:cNvPr id="1" name=""/>
        <p:cNvGrpSpPr/>
        <p:nvPr/>
      </p:nvGrpSpPr>
      <p:grpSpPr>
        <a:xfrm>
          <a:off x="0" y="0"/>
          <a:ext cx="0" cy="0"/>
          <a:chOff x="0" y="0"/>
          <a:chExt cx="0" cy="0"/>
        </a:xfrm>
      </p:grpSpPr>
      <p:grpSp>
        <p:nvGrpSpPr>
          <p:cNvPr id="10" name="Group 10"/>
          <p:cNvGrpSpPr/>
          <p:nvPr/>
        </p:nvGrpSpPr>
        <p:grpSpPr>
          <a:xfrm rot="3656731">
            <a:off x="15633866" y="8794131"/>
            <a:ext cx="8229600" cy="822960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D0D8"/>
            </a:solidFill>
          </p:spPr>
        </p:sp>
      </p:grpSp>
      <p:pic>
        <p:nvPicPr>
          <p:cNvPr id="12" name="Picture 12"/>
          <p:cNvPicPr>
            <a:picLocks noChangeAspect="1"/>
          </p:cNvPicPr>
          <p:nvPr/>
        </p:nvPicPr>
        <p:blipFill>
          <a:blip r:embed="rId3"/>
          <a:srcRect/>
          <a:stretch>
            <a:fillRect/>
          </a:stretch>
        </p:blipFill>
        <p:spPr>
          <a:xfrm>
            <a:off x="16866507" y="9800288"/>
            <a:ext cx="1374819" cy="423903"/>
          </a:xfrm>
          <a:prstGeom prst="rect">
            <a:avLst/>
          </a:prstGeom>
        </p:spPr>
      </p:pic>
      <p:grpSp>
        <p:nvGrpSpPr>
          <p:cNvPr id="19" name="Group 4">
            <a:extLst>
              <a:ext uri="{FF2B5EF4-FFF2-40B4-BE49-F238E27FC236}">
                <a16:creationId xmlns:a16="http://schemas.microsoft.com/office/drawing/2014/main" id="{013F4FD9-25ED-1281-F3F3-8DF3B0EB0F29}"/>
              </a:ext>
            </a:extLst>
          </p:cNvPr>
          <p:cNvGrpSpPr/>
          <p:nvPr/>
        </p:nvGrpSpPr>
        <p:grpSpPr>
          <a:xfrm>
            <a:off x="17744" y="-38100"/>
            <a:ext cx="18270255" cy="872014"/>
            <a:chOff x="0" y="0"/>
            <a:chExt cx="2670408" cy="368298"/>
          </a:xfrm>
          <a:solidFill>
            <a:srgbClr val="A6A6A6">
              <a:alpha val="16078"/>
            </a:srgbClr>
          </a:solidFill>
        </p:grpSpPr>
        <p:sp>
          <p:nvSpPr>
            <p:cNvPr id="21" name="Freeform 5">
              <a:extLst>
                <a:ext uri="{FF2B5EF4-FFF2-40B4-BE49-F238E27FC236}">
                  <a16:creationId xmlns:a16="http://schemas.microsoft.com/office/drawing/2014/main" id="{0FC786E6-2F5F-DE30-A779-556782F6968F}"/>
                </a:ext>
              </a:extLst>
            </p:cNvPr>
            <p:cNvSpPr/>
            <p:nvPr/>
          </p:nvSpPr>
          <p:spPr>
            <a:xfrm>
              <a:off x="0" y="0"/>
              <a:ext cx="2670408" cy="368298"/>
            </a:xfrm>
            <a:custGeom>
              <a:avLst/>
              <a:gdLst/>
              <a:ahLst/>
              <a:cxnLst/>
              <a:rect l="l" t="t" r="r" b="b"/>
              <a:pathLst>
                <a:path w="2670408" h="368298">
                  <a:moveTo>
                    <a:pt x="0" y="0"/>
                  </a:moveTo>
                  <a:lnTo>
                    <a:pt x="2670408" y="0"/>
                  </a:lnTo>
                  <a:lnTo>
                    <a:pt x="2670408" y="368298"/>
                  </a:lnTo>
                  <a:lnTo>
                    <a:pt x="0" y="368298"/>
                  </a:lnTo>
                  <a:close/>
                </a:path>
              </a:pathLst>
            </a:custGeom>
            <a:grpFill/>
          </p:spPr>
        </p:sp>
      </p:grpSp>
      <p:grpSp>
        <p:nvGrpSpPr>
          <p:cNvPr id="25" name="Group 10">
            <a:extLst>
              <a:ext uri="{FF2B5EF4-FFF2-40B4-BE49-F238E27FC236}">
                <a16:creationId xmlns:a16="http://schemas.microsoft.com/office/drawing/2014/main" id="{C99805DC-DA6C-B6B6-C7AD-6C243DF9A0FF}"/>
              </a:ext>
            </a:extLst>
          </p:cNvPr>
          <p:cNvGrpSpPr/>
          <p:nvPr/>
        </p:nvGrpSpPr>
        <p:grpSpPr>
          <a:xfrm rot="3656731">
            <a:off x="15633866" y="8794131"/>
            <a:ext cx="8229600" cy="8229600"/>
            <a:chOff x="0" y="0"/>
            <a:chExt cx="1913890" cy="1913890"/>
          </a:xfrm>
        </p:grpSpPr>
        <p:sp>
          <p:nvSpPr>
            <p:cNvPr id="26" name="Freeform 11">
              <a:extLst>
                <a:ext uri="{FF2B5EF4-FFF2-40B4-BE49-F238E27FC236}">
                  <a16:creationId xmlns:a16="http://schemas.microsoft.com/office/drawing/2014/main" id="{D04B96E3-67C6-E3E3-8234-C9FA2A823869}"/>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D0D8"/>
            </a:solidFill>
          </p:spPr>
        </p:sp>
      </p:grpSp>
      <p:pic>
        <p:nvPicPr>
          <p:cNvPr id="29" name="Picture 12">
            <a:extLst>
              <a:ext uri="{FF2B5EF4-FFF2-40B4-BE49-F238E27FC236}">
                <a16:creationId xmlns:a16="http://schemas.microsoft.com/office/drawing/2014/main" id="{C684177B-661C-785B-B081-209E78A0256C}"/>
              </a:ext>
            </a:extLst>
          </p:cNvPr>
          <p:cNvPicPr>
            <a:picLocks noChangeAspect="1"/>
          </p:cNvPicPr>
          <p:nvPr/>
        </p:nvPicPr>
        <p:blipFill>
          <a:blip r:embed="rId3"/>
          <a:srcRect/>
          <a:stretch>
            <a:fillRect/>
          </a:stretch>
        </p:blipFill>
        <p:spPr>
          <a:xfrm>
            <a:off x="16866507" y="9800288"/>
            <a:ext cx="1374819" cy="423903"/>
          </a:xfrm>
          <a:prstGeom prst="rect">
            <a:avLst/>
          </a:prstGeom>
        </p:spPr>
      </p:pic>
      <p:sp>
        <p:nvSpPr>
          <p:cNvPr id="30" name="TextBox 2">
            <a:extLst>
              <a:ext uri="{FF2B5EF4-FFF2-40B4-BE49-F238E27FC236}">
                <a16:creationId xmlns:a16="http://schemas.microsoft.com/office/drawing/2014/main" id="{F8182385-731C-E2BB-C94A-B67542E32DA8}"/>
              </a:ext>
            </a:extLst>
          </p:cNvPr>
          <p:cNvSpPr txBox="1"/>
          <p:nvPr/>
        </p:nvSpPr>
        <p:spPr>
          <a:xfrm>
            <a:off x="381000" y="342900"/>
            <a:ext cx="10462280" cy="397545"/>
          </a:xfrm>
          <a:prstGeom prst="rect">
            <a:avLst/>
          </a:prstGeom>
        </p:spPr>
        <p:txBody>
          <a:bodyPr lIns="0" tIns="0" rIns="0" bIns="0" rtlCol="0" anchor="t">
            <a:spAutoFit/>
          </a:bodyPr>
          <a:lstStyle/>
          <a:p>
            <a:pPr>
              <a:lnSpc>
                <a:spcPts val="3080"/>
              </a:lnSpc>
            </a:pPr>
            <a:r>
              <a:rPr lang="pl-PL" sz="2400" spc="98" dirty="0">
                <a:solidFill>
                  <a:srgbClr val="B81E23"/>
                </a:solidFill>
                <a:latin typeface="League Spartan" panose="020B0604020202020204" charset="-18"/>
              </a:rPr>
              <a:t>ANALIZOWANY OBSZAR: </a:t>
            </a:r>
            <a:r>
              <a:rPr lang="pl-PL" sz="2400" spc="98" dirty="0">
                <a:solidFill>
                  <a:schemeClr val="bg1"/>
                </a:solidFill>
                <a:latin typeface="League Spartan" panose="020B0604020202020204" charset="-18"/>
              </a:rPr>
              <a:t>PLANOWANIE MONTAŻU </a:t>
            </a:r>
            <a:endParaRPr lang="en-US" sz="2400" spc="98" dirty="0">
              <a:solidFill>
                <a:schemeClr val="bg1"/>
              </a:solidFill>
              <a:latin typeface="League Spartan" panose="020B0604020202020204" charset="-18"/>
            </a:endParaRPr>
          </a:p>
        </p:txBody>
      </p:sp>
      <p:cxnSp>
        <p:nvCxnSpPr>
          <p:cNvPr id="31" name="Łącznik prosty 30">
            <a:extLst>
              <a:ext uri="{FF2B5EF4-FFF2-40B4-BE49-F238E27FC236}">
                <a16:creationId xmlns:a16="http://schemas.microsoft.com/office/drawing/2014/main" id="{5DD38E62-A226-9CA5-01B0-F8F2EBE7ED30}"/>
              </a:ext>
            </a:extLst>
          </p:cNvPr>
          <p:cNvCxnSpPr/>
          <p:nvPr/>
        </p:nvCxnSpPr>
        <p:spPr>
          <a:xfrm>
            <a:off x="8837112" y="833914"/>
            <a:ext cx="0" cy="9067800"/>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5" name="pole tekstowe 34">
            <a:extLst>
              <a:ext uri="{FF2B5EF4-FFF2-40B4-BE49-F238E27FC236}">
                <a16:creationId xmlns:a16="http://schemas.microsoft.com/office/drawing/2014/main" id="{BBE18F8D-79D5-3AAC-645F-2504511D0ABF}"/>
              </a:ext>
            </a:extLst>
          </p:cNvPr>
          <p:cNvSpPr txBox="1"/>
          <p:nvPr/>
        </p:nvSpPr>
        <p:spPr>
          <a:xfrm>
            <a:off x="9386172" y="990354"/>
            <a:ext cx="8653397" cy="419346"/>
          </a:xfrm>
          <a:prstGeom prst="rect">
            <a:avLst/>
          </a:prstGeom>
          <a:noFill/>
        </p:spPr>
        <p:txBody>
          <a:bodyPr wrap="square">
            <a:spAutoFit/>
          </a:bodyPr>
          <a:lstStyle/>
          <a:p>
            <a:pPr algn="just">
              <a:lnSpc>
                <a:spcPts val="2774"/>
              </a:lnSpc>
              <a:spcAft>
                <a:spcPts val="600"/>
              </a:spcAft>
            </a:pPr>
            <a:r>
              <a:rPr lang="pl-PL" sz="1800" b="1" u="sng" dirty="0">
                <a:solidFill>
                  <a:srgbClr val="FFFFFF"/>
                </a:solidFill>
                <a:latin typeface="Roboto" panose="02000000000000000000" pitchFamily="2" charset="0"/>
                <a:ea typeface="Roboto" panose="02000000000000000000" pitchFamily="2" charset="0"/>
              </a:rPr>
              <a:t>ZIDENTYFIKOWANE PROBLEMY:</a:t>
            </a:r>
          </a:p>
        </p:txBody>
      </p:sp>
      <p:sp>
        <p:nvSpPr>
          <p:cNvPr id="36" name="pole tekstowe 35">
            <a:extLst>
              <a:ext uri="{FF2B5EF4-FFF2-40B4-BE49-F238E27FC236}">
                <a16:creationId xmlns:a16="http://schemas.microsoft.com/office/drawing/2014/main" id="{AEC48EA2-1C30-9D5C-2D9D-CCC5F8FE4CAA}"/>
              </a:ext>
            </a:extLst>
          </p:cNvPr>
          <p:cNvSpPr txBox="1"/>
          <p:nvPr/>
        </p:nvSpPr>
        <p:spPr>
          <a:xfrm>
            <a:off x="9386171" y="5319418"/>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PROPOZYCJE DZIAŁAŃ KORYGUJĄCYCH / PODSUMOWANIE :</a:t>
            </a:r>
            <a:endParaRPr lang="pl-PL" sz="1800" b="1" u="sng" dirty="0">
              <a:solidFill>
                <a:srgbClr val="FFFFFF"/>
              </a:solidFill>
              <a:latin typeface="Roboto" panose="02000000000000000000" pitchFamily="2" charset="0"/>
              <a:ea typeface="Roboto" panose="02000000000000000000" pitchFamily="2" charset="0"/>
            </a:endParaRPr>
          </a:p>
        </p:txBody>
      </p:sp>
      <p:sp>
        <p:nvSpPr>
          <p:cNvPr id="37" name="pole tekstowe 36">
            <a:extLst>
              <a:ext uri="{FF2B5EF4-FFF2-40B4-BE49-F238E27FC236}">
                <a16:creationId xmlns:a16="http://schemas.microsoft.com/office/drawing/2014/main" id="{6FAB41B6-7C3D-7580-23EE-268F410A211B}"/>
              </a:ext>
            </a:extLst>
          </p:cNvPr>
          <p:cNvSpPr txBox="1"/>
          <p:nvPr/>
        </p:nvSpPr>
        <p:spPr>
          <a:xfrm>
            <a:off x="8659396" y="5848329"/>
            <a:ext cx="9414347" cy="4229299"/>
          </a:xfrm>
          <a:prstGeom prst="rect">
            <a:avLst/>
          </a:prstGeom>
          <a:noFill/>
        </p:spPr>
        <p:txBody>
          <a:bodyPr wrap="square">
            <a:spAutoFit/>
          </a:bodyPr>
          <a:lstStyle/>
          <a:p>
            <a:pPr marL="985838" lvl="2" indent="-185738" algn="just">
              <a:lnSpc>
                <a:spcPct val="150000"/>
              </a:lnSpc>
              <a:spcAft>
                <a:spcPts val="600"/>
              </a:spcAft>
              <a:buFont typeface="Arial" panose="020B0604020202020204" pitchFamily="34" charset="0"/>
              <a:buChar char="•"/>
              <a:tabLst>
                <a:tab pos="5110163" algn="l"/>
              </a:tabLst>
            </a:pPr>
            <a:r>
              <a:rPr lang="pl-PL" sz="1400" dirty="0">
                <a:solidFill>
                  <a:srgbClr val="FFFFFF"/>
                </a:solidFill>
                <a:latin typeface="Roboto" panose="02000000000000000000" pitchFamily="2" charset="0"/>
                <a:ea typeface="Roboto" panose="02000000000000000000" pitchFamily="2" charset="0"/>
              </a:rPr>
              <a:t>POTWIERDZANIE DOSTĘPNOŚCI MATERIAŁÓW PRZEZ LOGISTYKA I KIEROWNIKA OBRÓBKI PLASTYCZNEJ NA CODZIENNYCH SPOTKANIACH PRODUKCYJNYCH</a:t>
            </a:r>
          </a:p>
          <a:p>
            <a:pPr marL="985838" lvl="2" indent="-185738" algn="just">
              <a:lnSpc>
                <a:spcPct val="150000"/>
              </a:lnSpc>
              <a:spcAft>
                <a:spcPts val="600"/>
              </a:spcAft>
              <a:buFont typeface="Arial" panose="020B0604020202020204" pitchFamily="34" charset="0"/>
              <a:buChar char="•"/>
              <a:tabLst>
                <a:tab pos="5110163" algn="l"/>
              </a:tabLst>
            </a:pPr>
            <a:r>
              <a:rPr lang="pl-PL" sz="1400" dirty="0">
                <a:solidFill>
                  <a:srgbClr val="FFFFFF"/>
                </a:solidFill>
                <a:latin typeface="Roboto" panose="02000000000000000000" pitchFamily="2" charset="0"/>
                <a:ea typeface="Roboto" panose="02000000000000000000" pitchFamily="2" charset="0"/>
              </a:rPr>
              <a:t>AKTUALIZACJA CZASÓW REALIZACJI ZLECEŃ NA OBRÓBCE PLASTYCZNEJ I PRZEKAZANIE DANYCH DO PLANOWANIA – UPDATE SYSTEMU</a:t>
            </a:r>
          </a:p>
          <a:p>
            <a:pPr marL="985838" lvl="2" indent="-185738" algn="just">
              <a:lnSpc>
                <a:spcPct val="150000"/>
              </a:lnSpc>
              <a:spcAft>
                <a:spcPts val="600"/>
              </a:spcAft>
              <a:buFont typeface="Arial" panose="020B0604020202020204" pitchFamily="34" charset="0"/>
              <a:buChar char="•"/>
              <a:tabLst>
                <a:tab pos="5110163" algn="l"/>
              </a:tabLst>
            </a:pPr>
            <a:r>
              <a:rPr lang="pl-PL" sz="1400" dirty="0">
                <a:solidFill>
                  <a:srgbClr val="FFFFFF"/>
                </a:solidFill>
                <a:latin typeface="Roboto" panose="02000000000000000000" pitchFamily="2" charset="0"/>
                <a:ea typeface="Roboto" panose="02000000000000000000" pitchFamily="2" charset="0"/>
              </a:rPr>
              <a:t>WPROWADZENIE MARSZRUTY I CZASÓW DLA KAŻDEJ OPERACJI ZAMIAST CZASU ZBIORCZEGO</a:t>
            </a:r>
          </a:p>
          <a:p>
            <a:pPr marL="985838" lvl="2" indent="-185738" algn="just">
              <a:lnSpc>
                <a:spcPct val="150000"/>
              </a:lnSpc>
              <a:spcAft>
                <a:spcPts val="600"/>
              </a:spcAft>
              <a:buFont typeface="Arial" panose="020B0604020202020204" pitchFamily="34" charset="0"/>
              <a:buChar char="•"/>
              <a:tabLst>
                <a:tab pos="5110163" algn="l"/>
              </a:tabLst>
            </a:pPr>
            <a:r>
              <a:rPr lang="pl-PL" sz="1400" dirty="0">
                <a:solidFill>
                  <a:srgbClr val="FFFFFF"/>
                </a:solidFill>
                <a:latin typeface="Roboto" panose="02000000000000000000" pitchFamily="2" charset="0"/>
                <a:ea typeface="Roboto" panose="02000000000000000000" pitchFamily="2" charset="0"/>
              </a:rPr>
              <a:t>WPROWADZENIE KONTROLI CZASU REALIZACJI ZLECEŃ (OBRÓBKA PLASTYCZNA I MONTAŻ)</a:t>
            </a:r>
          </a:p>
          <a:p>
            <a:pPr marL="985838" lvl="2" indent="-185738" algn="just">
              <a:lnSpc>
                <a:spcPct val="150000"/>
              </a:lnSpc>
              <a:spcAft>
                <a:spcPts val="600"/>
              </a:spcAft>
              <a:buFont typeface="Arial" panose="020B0604020202020204" pitchFamily="34" charset="0"/>
              <a:buChar char="•"/>
              <a:tabLst>
                <a:tab pos="5110163" algn="l"/>
              </a:tabLst>
            </a:pPr>
            <a:r>
              <a:rPr lang="pl-PL" sz="1400" dirty="0">
                <a:solidFill>
                  <a:srgbClr val="FFFFFF"/>
                </a:solidFill>
                <a:latin typeface="Roboto" panose="02000000000000000000" pitchFamily="2" charset="0"/>
                <a:ea typeface="Roboto" panose="02000000000000000000" pitchFamily="2" charset="0"/>
              </a:rPr>
              <a:t>WIZUALIZACJA PROBLEMÓW Z REALIZACJĄ ZLECEŃ </a:t>
            </a:r>
          </a:p>
          <a:p>
            <a:pPr marL="985838" lvl="2" indent="-185738" algn="just">
              <a:lnSpc>
                <a:spcPct val="150000"/>
              </a:lnSpc>
              <a:spcAft>
                <a:spcPts val="600"/>
              </a:spcAft>
              <a:buFont typeface="Arial" panose="020B0604020202020204" pitchFamily="34" charset="0"/>
              <a:buChar char="•"/>
              <a:tabLst>
                <a:tab pos="5110163" algn="l"/>
              </a:tabLst>
            </a:pPr>
            <a:r>
              <a:rPr lang="pl-PL" sz="1400" dirty="0">
                <a:solidFill>
                  <a:srgbClr val="FFFFFF"/>
                </a:solidFill>
                <a:latin typeface="Roboto" panose="02000000000000000000" pitchFamily="2" charset="0"/>
                <a:ea typeface="Roboto" panose="02000000000000000000" pitchFamily="2" charset="0"/>
              </a:rPr>
              <a:t>WYDŁUŻENIE PERSPEKTYWY PLANU MONTAŻU DO 7 DNI</a:t>
            </a:r>
          </a:p>
          <a:p>
            <a:pPr marL="985838" lvl="2" indent="-185738" algn="just">
              <a:lnSpc>
                <a:spcPct val="150000"/>
              </a:lnSpc>
              <a:spcAft>
                <a:spcPts val="600"/>
              </a:spcAft>
              <a:buFont typeface="Arial" panose="020B0604020202020204" pitchFamily="34" charset="0"/>
              <a:buChar char="•"/>
              <a:tabLst>
                <a:tab pos="5110163" algn="l"/>
              </a:tabLst>
            </a:pPr>
            <a:r>
              <a:rPr lang="pl-PL" sz="1400" dirty="0">
                <a:solidFill>
                  <a:srgbClr val="FFFFFF"/>
                </a:solidFill>
                <a:latin typeface="Roboto" panose="02000000000000000000" pitchFamily="2" charset="0"/>
                <a:ea typeface="Roboto" panose="02000000000000000000" pitchFamily="2" charset="0"/>
              </a:rPr>
              <a:t>ANALIZA PRZYCZYN BRAKU MATERIAŁÓW ZAKUPOWYCH – KOREKTY MIN - MAX</a:t>
            </a:r>
          </a:p>
          <a:p>
            <a:pPr marL="985838" lvl="2" indent="-185738" algn="just">
              <a:lnSpc>
                <a:spcPct val="150000"/>
              </a:lnSpc>
              <a:spcAft>
                <a:spcPts val="600"/>
              </a:spcAft>
              <a:buFont typeface="Arial" panose="020B0604020202020204" pitchFamily="34" charset="0"/>
              <a:buChar char="•"/>
              <a:tabLst>
                <a:tab pos="5110163" algn="l"/>
              </a:tabLst>
            </a:pPr>
            <a:endParaRPr lang="pl-PL" sz="1400" dirty="0">
              <a:solidFill>
                <a:srgbClr val="FFFFFF"/>
              </a:solidFill>
              <a:latin typeface="Roboto" panose="02000000000000000000" pitchFamily="2" charset="0"/>
              <a:ea typeface="Roboto" panose="02000000000000000000" pitchFamily="2" charset="0"/>
            </a:endParaRPr>
          </a:p>
          <a:p>
            <a:pPr marL="1371600" lvl="2" indent="-457200" algn="just">
              <a:lnSpc>
                <a:spcPct val="150000"/>
              </a:lnSpc>
              <a:spcAft>
                <a:spcPts val="600"/>
              </a:spcAft>
              <a:buFont typeface="Arial" panose="020B0604020202020204" pitchFamily="34" charset="0"/>
              <a:buChar char="•"/>
              <a:tabLst>
                <a:tab pos="5110163" algn="l"/>
              </a:tabLst>
            </a:pPr>
            <a:endParaRPr lang="pl-PL" sz="1400" dirty="0"/>
          </a:p>
        </p:txBody>
      </p:sp>
      <p:sp>
        <p:nvSpPr>
          <p:cNvPr id="38" name="pole tekstowe 37">
            <a:extLst>
              <a:ext uri="{FF2B5EF4-FFF2-40B4-BE49-F238E27FC236}">
                <a16:creationId xmlns:a16="http://schemas.microsoft.com/office/drawing/2014/main" id="{7F535AA7-D2D3-862C-1DF6-968848351465}"/>
              </a:ext>
            </a:extLst>
          </p:cNvPr>
          <p:cNvSpPr txBox="1"/>
          <p:nvPr/>
        </p:nvSpPr>
        <p:spPr>
          <a:xfrm>
            <a:off x="9420346" y="9641736"/>
            <a:ext cx="8653397" cy="425758"/>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POTENCJAŁ POPRAWY:</a:t>
            </a:r>
            <a:r>
              <a:rPr lang="pl-PL" b="1" dirty="0">
                <a:solidFill>
                  <a:srgbClr val="FFFFFF"/>
                </a:solidFill>
                <a:latin typeface="Roboto" panose="02000000000000000000" pitchFamily="2" charset="0"/>
                <a:ea typeface="Roboto" panose="02000000000000000000" pitchFamily="2" charset="0"/>
              </a:rPr>
              <a:t>	</a:t>
            </a:r>
            <a:r>
              <a:rPr lang="pl-PL" sz="2000" b="1" dirty="0">
                <a:solidFill>
                  <a:srgbClr val="00B050"/>
                </a:solidFill>
                <a:latin typeface="Roboto" panose="02000000000000000000" pitchFamily="2" charset="0"/>
                <a:ea typeface="Roboto" panose="02000000000000000000" pitchFamily="2" charset="0"/>
              </a:rPr>
              <a:t>TAK</a:t>
            </a:r>
            <a:endParaRPr lang="pl-PL" sz="1800" b="1" dirty="0">
              <a:solidFill>
                <a:srgbClr val="FF0000"/>
              </a:solidFill>
              <a:latin typeface="Roboto" panose="02000000000000000000" pitchFamily="2" charset="0"/>
              <a:ea typeface="Roboto" panose="02000000000000000000" pitchFamily="2" charset="0"/>
            </a:endParaRPr>
          </a:p>
        </p:txBody>
      </p:sp>
      <p:sp>
        <p:nvSpPr>
          <p:cNvPr id="39" name="pole tekstowe 38">
            <a:extLst>
              <a:ext uri="{FF2B5EF4-FFF2-40B4-BE49-F238E27FC236}">
                <a16:creationId xmlns:a16="http://schemas.microsoft.com/office/drawing/2014/main" id="{C8385D43-06C1-221C-F80A-9AACEEA46E75}"/>
              </a:ext>
            </a:extLst>
          </p:cNvPr>
          <p:cNvSpPr txBox="1"/>
          <p:nvPr/>
        </p:nvSpPr>
        <p:spPr>
          <a:xfrm>
            <a:off x="8659396" y="1485900"/>
            <a:ext cx="9414347" cy="3132845"/>
          </a:xfrm>
          <a:prstGeom prst="rect">
            <a:avLst/>
          </a:prstGeom>
          <a:noFill/>
        </p:spPr>
        <p:txBody>
          <a:bodyPr wrap="square">
            <a:spAutoFit/>
          </a:bodyPr>
          <a:lstStyle/>
          <a:p>
            <a:pPr marL="985838" lvl="2" indent="-185738" algn="just">
              <a:lnSpc>
                <a:spcPct val="150000"/>
              </a:lnSpc>
              <a:spcAft>
                <a:spcPts val="600"/>
              </a:spcAft>
              <a:buFont typeface="Arial" panose="020B0604020202020204" pitchFamily="34" charset="0"/>
              <a:buChar char="•"/>
              <a:tabLst>
                <a:tab pos="5110163" algn="l"/>
              </a:tabLst>
            </a:pPr>
            <a:r>
              <a:rPr lang="pl-PL" sz="1400" dirty="0">
                <a:solidFill>
                  <a:srgbClr val="FFFFFF"/>
                </a:solidFill>
                <a:latin typeface="Roboto" panose="02000000000000000000" pitchFamily="2" charset="0"/>
                <a:ea typeface="Roboto" panose="02000000000000000000" pitchFamily="2" charset="0"/>
              </a:rPr>
              <a:t>BRAK MATERIAŁÓW DO ZAPLANOWANYCH ZLECEŃ</a:t>
            </a:r>
          </a:p>
          <a:p>
            <a:pPr marL="985838" lvl="2" indent="-185738" algn="just">
              <a:lnSpc>
                <a:spcPct val="150000"/>
              </a:lnSpc>
              <a:spcAft>
                <a:spcPts val="600"/>
              </a:spcAft>
              <a:buFont typeface="Arial" panose="020B0604020202020204" pitchFamily="34" charset="0"/>
              <a:buChar char="•"/>
              <a:tabLst>
                <a:tab pos="5110163" algn="l"/>
              </a:tabLst>
            </a:pPr>
            <a:r>
              <a:rPr lang="pl-PL" sz="1400" dirty="0">
                <a:solidFill>
                  <a:srgbClr val="FFFFFF"/>
                </a:solidFill>
                <a:latin typeface="Roboto" panose="02000000000000000000" pitchFamily="2" charset="0"/>
                <a:ea typeface="Roboto" panose="02000000000000000000" pitchFamily="2" charset="0"/>
              </a:rPr>
              <a:t>BRAK POTWIERDZENIA DOSTĘPNOŚCI MATERIAŁÓW DO ZAPLANOWACH ZLECEŃ</a:t>
            </a:r>
          </a:p>
          <a:p>
            <a:pPr marL="985838" lvl="2" indent="-185738" algn="just">
              <a:lnSpc>
                <a:spcPct val="150000"/>
              </a:lnSpc>
              <a:spcAft>
                <a:spcPts val="600"/>
              </a:spcAft>
              <a:buFont typeface="Arial" panose="020B0604020202020204" pitchFamily="34" charset="0"/>
              <a:buChar char="•"/>
              <a:tabLst>
                <a:tab pos="5110163" algn="l"/>
              </a:tabLst>
            </a:pPr>
            <a:r>
              <a:rPr lang="pl-PL" sz="1400" dirty="0">
                <a:solidFill>
                  <a:srgbClr val="FFFFFF"/>
                </a:solidFill>
                <a:latin typeface="Roboto" panose="02000000000000000000" pitchFamily="2" charset="0"/>
                <a:ea typeface="Roboto" panose="02000000000000000000" pitchFamily="2" charset="0"/>
              </a:rPr>
              <a:t>PLANOWANIE BEZ UWZGLĘDNIENIA MOŻLIWOŚCI DOSTAWCY WEWNĘTRZNEGO (OBRÓBKA  PLASTYCZNA)</a:t>
            </a:r>
          </a:p>
          <a:p>
            <a:pPr marL="985838" lvl="2" indent="-185738" algn="just">
              <a:lnSpc>
                <a:spcPct val="150000"/>
              </a:lnSpc>
              <a:spcAft>
                <a:spcPts val="600"/>
              </a:spcAft>
              <a:buFont typeface="Arial" panose="020B0604020202020204" pitchFamily="34" charset="0"/>
              <a:buChar char="•"/>
              <a:tabLst>
                <a:tab pos="5110163" algn="l"/>
              </a:tabLst>
            </a:pPr>
            <a:r>
              <a:rPr lang="pl-PL" sz="1400" dirty="0">
                <a:solidFill>
                  <a:srgbClr val="FFFFFF"/>
                </a:solidFill>
                <a:latin typeface="Roboto" panose="02000000000000000000" pitchFamily="2" charset="0"/>
                <a:ea typeface="Roboto" panose="02000000000000000000" pitchFamily="2" charset="0"/>
              </a:rPr>
              <a:t>NIEWIARYGODNE DANE DOTYCZĄCE CZASU REALIZACJI ZLECEŃ</a:t>
            </a:r>
          </a:p>
          <a:p>
            <a:pPr marL="985838" lvl="2" indent="-185738" algn="just">
              <a:lnSpc>
                <a:spcPct val="150000"/>
              </a:lnSpc>
              <a:spcAft>
                <a:spcPts val="600"/>
              </a:spcAft>
              <a:buFont typeface="Arial" panose="020B0604020202020204" pitchFamily="34" charset="0"/>
              <a:buChar char="•"/>
              <a:tabLst>
                <a:tab pos="5110163" algn="l"/>
              </a:tabLst>
            </a:pPr>
            <a:r>
              <a:rPr lang="pl-PL" sz="1400" dirty="0">
                <a:solidFill>
                  <a:srgbClr val="FFFFFF"/>
                </a:solidFill>
                <a:latin typeface="Roboto" panose="02000000000000000000" pitchFamily="2" charset="0"/>
                <a:ea typeface="Roboto" panose="02000000000000000000" pitchFamily="2" charset="0"/>
              </a:rPr>
              <a:t>WIELOKROTNE PRZEPISYWANIE DANYCH MIĘDZY SYSTEMAMI (AX I EXCEL)</a:t>
            </a:r>
          </a:p>
          <a:p>
            <a:pPr marL="985838" lvl="2" indent="-185738" algn="just">
              <a:lnSpc>
                <a:spcPct val="150000"/>
              </a:lnSpc>
              <a:spcAft>
                <a:spcPts val="600"/>
              </a:spcAft>
              <a:buFont typeface="Arial" panose="020B0604020202020204" pitchFamily="34" charset="0"/>
              <a:buChar char="•"/>
              <a:tabLst>
                <a:tab pos="5110163" algn="l"/>
              </a:tabLst>
            </a:pPr>
            <a:r>
              <a:rPr lang="pl-PL" sz="1400" dirty="0">
                <a:solidFill>
                  <a:srgbClr val="FFFFFF"/>
                </a:solidFill>
                <a:latin typeface="Roboto" panose="02000000000000000000" pitchFamily="2" charset="0"/>
                <a:ea typeface="Roboto" panose="02000000000000000000" pitchFamily="2" charset="0"/>
              </a:rPr>
              <a:t>PLAN MONTAŻU NA 2-3 DNI – OGRANICZENIE MOŻLIWOŚCI OPTYMALIZACJI EFEKTYWNOŚCI</a:t>
            </a:r>
          </a:p>
          <a:p>
            <a:pPr marL="1371600" lvl="2" indent="-457200" algn="just">
              <a:lnSpc>
                <a:spcPts val="2774"/>
              </a:lnSpc>
              <a:spcAft>
                <a:spcPts val="600"/>
              </a:spcAft>
              <a:buFont typeface="Arial" panose="020B0604020202020204" pitchFamily="34" charset="0"/>
              <a:buChar char="•"/>
              <a:tabLst>
                <a:tab pos="5110163" algn="l"/>
              </a:tabLst>
            </a:pPr>
            <a:endParaRPr lang="pl-PL" sz="1400" dirty="0"/>
          </a:p>
        </p:txBody>
      </p:sp>
      <p:pic>
        <p:nvPicPr>
          <p:cNvPr id="3" name="Obraz 2" descr="Obraz zawierający tekst, computer, komputer, osoba&#10;&#10;Opis wygenerowany automatycznie">
            <a:extLst>
              <a:ext uri="{FF2B5EF4-FFF2-40B4-BE49-F238E27FC236}">
                <a16:creationId xmlns:a16="http://schemas.microsoft.com/office/drawing/2014/main" id="{CC9A375D-BC58-50EF-F129-7785CE797D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333500"/>
            <a:ext cx="4694836" cy="3124200"/>
          </a:xfrm>
          <a:prstGeom prst="rect">
            <a:avLst/>
          </a:prstGeom>
        </p:spPr>
      </p:pic>
      <p:pic>
        <p:nvPicPr>
          <p:cNvPr id="8" name="Obraz 7">
            <a:extLst>
              <a:ext uri="{FF2B5EF4-FFF2-40B4-BE49-F238E27FC236}">
                <a16:creationId xmlns:a16="http://schemas.microsoft.com/office/drawing/2014/main" id="{EEC6A258-CCBF-EF22-8353-7B329280F3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4842" y="5143500"/>
            <a:ext cx="4833308" cy="4305300"/>
          </a:xfrm>
          <a:prstGeom prst="rect">
            <a:avLst/>
          </a:prstGeom>
        </p:spPr>
      </p:pic>
    </p:spTree>
    <p:extLst>
      <p:ext uri="{BB962C8B-B14F-4D97-AF65-F5344CB8AC3E}">
        <p14:creationId xmlns:p14="http://schemas.microsoft.com/office/powerpoint/2010/main" val="129188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C2529"/>
        </a:solidFill>
        <a:effectLst/>
      </p:bgPr>
    </p:bg>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0ED8E09-8D7F-3BA6-F572-626B3ABCAE39}"/>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15681881" y="-447871"/>
            <a:ext cx="5886729" cy="10792338"/>
          </a:xfrm>
          <a:prstGeom prst="rect">
            <a:avLst/>
          </a:prstGeom>
        </p:spPr>
      </p:pic>
      <p:sp>
        <p:nvSpPr>
          <p:cNvPr id="2" name="TextBox 2"/>
          <p:cNvSpPr txBox="1"/>
          <p:nvPr/>
        </p:nvSpPr>
        <p:spPr>
          <a:xfrm>
            <a:off x="457200" y="365101"/>
            <a:ext cx="10462280" cy="803425"/>
          </a:xfrm>
          <a:prstGeom prst="rect">
            <a:avLst/>
          </a:prstGeom>
        </p:spPr>
        <p:txBody>
          <a:bodyPr lIns="0" tIns="0" rIns="0" bIns="0" rtlCol="0" anchor="t">
            <a:spAutoFit/>
          </a:bodyPr>
          <a:lstStyle/>
          <a:p>
            <a:pPr>
              <a:lnSpc>
                <a:spcPts val="3080"/>
              </a:lnSpc>
            </a:pPr>
            <a:r>
              <a:rPr lang="pl-PL" sz="2800" spc="98" dirty="0">
                <a:solidFill>
                  <a:srgbClr val="B81E23"/>
                </a:solidFill>
                <a:latin typeface="League Spartan" panose="020B0604020202020204" charset="-18"/>
              </a:rPr>
              <a:t>WNIOSKI:</a:t>
            </a:r>
          </a:p>
          <a:p>
            <a:pPr>
              <a:lnSpc>
                <a:spcPts val="3080"/>
              </a:lnSpc>
            </a:pPr>
            <a:endParaRPr lang="en-US" sz="2800" spc="98" dirty="0">
              <a:solidFill>
                <a:srgbClr val="B81E23"/>
              </a:solidFill>
              <a:latin typeface="League Spartan" panose="020B0604020202020204" charset="-18"/>
            </a:endParaRPr>
          </a:p>
        </p:txBody>
      </p:sp>
      <p:sp>
        <p:nvSpPr>
          <p:cNvPr id="6" name="TextBox 6"/>
          <p:cNvSpPr txBox="1"/>
          <p:nvPr/>
        </p:nvSpPr>
        <p:spPr>
          <a:xfrm>
            <a:off x="891520" y="863482"/>
            <a:ext cx="10767080" cy="689291"/>
          </a:xfrm>
          <a:prstGeom prst="rect">
            <a:avLst/>
          </a:prstGeom>
        </p:spPr>
        <p:txBody>
          <a:bodyPr wrap="square" lIns="0" tIns="0" rIns="0" bIns="0" rtlCol="0" anchor="t">
            <a:spAutoFit/>
          </a:bodyPr>
          <a:lstStyle/>
          <a:p>
            <a:pPr marL="457200" indent="-457200" algn="just">
              <a:lnSpc>
                <a:spcPts val="2774"/>
              </a:lnSpc>
              <a:buFont typeface="+mj-lt"/>
              <a:buAutoNum type="arabicPeriod"/>
            </a:pPr>
            <a:endParaRPr lang="pl-PL" sz="1900" dirty="0">
              <a:solidFill>
                <a:srgbClr val="FFFFFF"/>
              </a:solidFill>
              <a:latin typeface="Roboto" panose="02000000000000000000" pitchFamily="2" charset="0"/>
              <a:ea typeface="Roboto" panose="02000000000000000000" pitchFamily="2" charset="0"/>
              <a:cs typeface="Roboto" panose="02000000000000000000" pitchFamily="2" charset="0"/>
            </a:endParaRPr>
          </a:p>
          <a:p>
            <a:pPr marL="457200" indent="-457200" algn="just">
              <a:lnSpc>
                <a:spcPts val="2774"/>
              </a:lnSpc>
              <a:buFont typeface="+mj-lt"/>
              <a:buAutoNum type="arabicPeriod"/>
            </a:pPr>
            <a:endParaRPr lang="pl-PL" sz="1900"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grpSp>
        <p:nvGrpSpPr>
          <p:cNvPr id="16" name="Group 16"/>
          <p:cNvGrpSpPr/>
          <p:nvPr/>
        </p:nvGrpSpPr>
        <p:grpSpPr>
          <a:xfrm rot="3656731">
            <a:off x="15633866" y="8794131"/>
            <a:ext cx="8229600" cy="8229600"/>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D0D8"/>
            </a:solidFill>
          </p:spPr>
        </p:sp>
      </p:grpSp>
      <p:pic>
        <p:nvPicPr>
          <p:cNvPr id="18" name="Picture 18"/>
          <p:cNvPicPr>
            <a:picLocks noChangeAspect="1"/>
          </p:cNvPicPr>
          <p:nvPr/>
        </p:nvPicPr>
        <p:blipFill>
          <a:blip r:embed="rId4"/>
          <a:srcRect/>
          <a:stretch>
            <a:fillRect/>
          </a:stretch>
        </p:blipFill>
        <p:spPr>
          <a:xfrm>
            <a:off x="16866507" y="9800288"/>
            <a:ext cx="1374819" cy="423903"/>
          </a:xfrm>
          <a:prstGeom prst="rect">
            <a:avLst/>
          </a:prstGeom>
        </p:spPr>
      </p:pic>
      <p:sp>
        <p:nvSpPr>
          <p:cNvPr id="9" name="TextBox 6">
            <a:extLst>
              <a:ext uri="{FF2B5EF4-FFF2-40B4-BE49-F238E27FC236}">
                <a16:creationId xmlns:a16="http://schemas.microsoft.com/office/drawing/2014/main" id="{A47FC6B4-08C9-E284-F16C-0E2E1D96CB0D}"/>
              </a:ext>
            </a:extLst>
          </p:cNvPr>
          <p:cNvSpPr txBox="1"/>
          <p:nvPr/>
        </p:nvSpPr>
        <p:spPr>
          <a:xfrm>
            <a:off x="-349642" y="1007861"/>
            <a:ext cx="15721263" cy="10459274"/>
          </a:xfrm>
          <a:prstGeom prst="rect">
            <a:avLst/>
          </a:prstGeom>
        </p:spPr>
        <p:txBody>
          <a:bodyPr wrap="square" lIns="0" tIns="0" rIns="0" bIns="0" rtlCol="0" anchor="t">
            <a:spAutoFit/>
          </a:bodyPr>
          <a:lstStyle/>
          <a:p>
            <a:pPr lvl="2" algn="just">
              <a:lnSpc>
                <a:spcPct val="150000"/>
              </a:lnSpc>
              <a:spcAft>
                <a:spcPts val="600"/>
              </a:spcAft>
              <a:tabLst>
                <a:tab pos="5110163" algn="l"/>
              </a:tabLst>
            </a:pPr>
            <a:r>
              <a:rPr lang="pl-PL" sz="1400" dirty="0">
                <a:solidFill>
                  <a:schemeClr val="bg1"/>
                </a:solidFill>
                <a:latin typeface="Roboto"/>
                <a:ea typeface="Roboto"/>
              </a:rPr>
              <a:t>PODCZAS OBSERWACJI UDAŁO SIĘ ZIDENTYFIKOWAĆ SZEREG OBSZARÓW I PROCESÓW O  DUŻYM POTENCJALE POPRAWY W OBSZARACH:</a:t>
            </a:r>
          </a:p>
          <a:p>
            <a:pPr marL="2146300" lvl="2" indent="-436245" algn="just">
              <a:lnSpc>
                <a:spcPct val="150000"/>
              </a:lnSpc>
              <a:spcAft>
                <a:spcPts val="600"/>
              </a:spcAft>
              <a:buFont typeface="Wingdings" panose="05000000000000000000" pitchFamily="2" charset="2"/>
              <a:buChar char="ü"/>
              <a:tabLst>
                <a:tab pos="5110163" algn="l"/>
              </a:tabLst>
            </a:pPr>
            <a:r>
              <a:rPr lang="pl-PL" sz="1400" dirty="0">
                <a:solidFill>
                  <a:schemeClr val="bg1"/>
                </a:solidFill>
                <a:latin typeface="Roboto"/>
                <a:ea typeface="Roboto"/>
              </a:rPr>
              <a:t>POPRAWY EFEKTYWNOŚCI PROCESÓW MONTAŻOWYCH M.IN. POPRZEZ SKRÓCENIE CZASÓW CYKLU PRODUKCJI</a:t>
            </a:r>
          </a:p>
          <a:p>
            <a:pPr marL="2146300" lvl="2" indent="-436245" algn="just">
              <a:lnSpc>
                <a:spcPct val="150000"/>
              </a:lnSpc>
              <a:spcAft>
                <a:spcPts val="600"/>
              </a:spcAft>
              <a:buFont typeface="Wingdings" panose="05000000000000000000" pitchFamily="2" charset="2"/>
              <a:buChar char="ü"/>
              <a:tabLst>
                <a:tab pos="5110163" algn="l"/>
              </a:tabLst>
            </a:pPr>
            <a:r>
              <a:rPr lang="pl-PL" sz="1400" dirty="0">
                <a:solidFill>
                  <a:schemeClr val="bg1"/>
                </a:solidFill>
                <a:latin typeface="Roboto"/>
                <a:ea typeface="Roboto"/>
              </a:rPr>
              <a:t>MINIMALIZACJI TRANSPORTÓW </a:t>
            </a:r>
            <a:endParaRPr lang="pl-PL" sz="1400" dirty="0">
              <a:solidFill>
                <a:schemeClr val="bg1"/>
              </a:solidFill>
              <a:latin typeface="Roboto" panose="02000000000000000000" pitchFamily="2" charset="0"/>
              <a:ea typeface="Roboto" panose="02000000000000000000" pitchFamily="2" charset="0"/>
            </a:endParaRPr>
          </a:p>
          <a:p>
            <a:pPr marL="2146300" lvl="2" indent="-436245" algn="just">
              <a:lnSpc>
                <a:spcPct val="150000"/>
              </a:lnSpc>
              <a:spcAft>
                <a:spcPts val="600"/>
              </a:spcAft>
              <a:buFont typeface="Wingdings" panose="05000000000000000000" pitchFamily="2" charset="2"/>
              <a:buChar char="ü"/>
              <a:tabLst>
                <a:tab pos="5110163" algn="l"/>
              </a:tabLst>
            </a:pPr>
            <a:r>
              <a:rPr lang="pl-PL" sz="1400" dirty="0">
                <a:solidFill>
                  <a:schemeClr val="bg1"/>
                </a:solidFill>
                <a:latin typeface="Roboto"/>
                <a:ea typeface="Roboto"/>
              </a:rPr>
              <a:t>MINIMALIZACJI POSTOJÓW PRODUKCJI</a:t>
            </a:r>
          </a:p>
          <a:p>
            <a:pPr marL="2146300" lvl="2" indent="-436245" algn="just">
              <a:lnSpc>
                <a:spcPct val="150000"/>
              </a:lnSpc>
              <a:spcAft>
                <a:spcPts val="600"/>
              </a:spcAft>
              <a:buFont typeface="Wingdings" panose="05000000000000000000" pitchFamily="2" charset="2"/>
              <a:buChar char="ü"/>
              <a:tabLst>
                <a:tab pos="5110163" algn="l"/>
              </a:tabLst>
            </a:pPr>
            <a:r>
              <a:rPr lang="pl-PL" sz="1400" dirty="0">
                <a:solidFill>
                  <a:schemeClr val="bg1"/>
                </a:solidFill>
                <a:latin typeface="Roboto"/>
                <a:ea typeface="Roboto"/>
              </a:rPr>
              <a:t>LEPSZEJ IDENTYFIKOWALNOŚCI PRODUKTÓW NA LINII</a:t>
            </a:r>
          </a:p>
          <a:p>
            <a:pPr marL="2146300" lvl="2" indent="-436245" algn="just">
              <a:lnSpc>
                <a:spcPct val="150000"/>
              </a:lnSpc>
              <a:spcAft>
                <a:spcPts val="600"/>
              </a:spcAft>
              <a:buFont typeface="Wingdings" panose="05000000000000000000" pitchFamily="2" charset="2"/>
              <a:buChar char="ü"/>
              <a:tabLst>
                <a:tab pos="5110163" algn="l"/>
              </a:tabLst>
            </a:pPr>
            <a:r>
              <a:rPr lang="pl-PL" sz="1400" dirty="0">
                <a:solidFill>
                  <a:schemeClr val="bg1"/>
                </a:solidFill>
                <a:latin typeface="Roboto"/>
                <a:ea typeface="Roboto"/>
              </a:rPr>
              <a:t>WŁAŚCIWEGO PLANOWANIA PRODUKCJI W SZCZEGÓLNOŚCI Z UWZGLĘDNIEM OBCIĄŻENIA OBSZARU OBRÓBKI PLASTYCZNEJ</a:t>
            </a:r>
          </a:p>
          <a:p>
            <a:pPr marL="2146300" lvl="2" indent="-436245" algn="just">
              <a:lnSpc>
                <a:spcPct val="150000"/>
              </a:lnSpc>
              <a:spcAft>
                <a:spcPts val="600"/>
              </a:spcAft>
              <a:buFont typeface="Wingdings" panose="05000000000000000000" pitchFamily="2" charset="2"/>
              <a:buChar char="ü"/>
              <a:tabLst>
                <a:tab pos="5110163" algn="l"/>
              </a:tabLst>
            </a:pPr>
            <a:r>
              <a:rPr lang="pl-PL" sz="1400" dirty="0">
                <a:solidFill>
                  <a:schemeClr val="bg1"/>
                </a:solidFill>
                <a:latin typeface="Roboto"/>
                <a:ea typeface="Roboto"/>
              </a:rPr>
              <a:t>ZARZĄDZANIA ROZWIĄZYWANIEM PROBLEMÓW ZGŁASZANYCH PRZEZ PRACOWNIKÓW</a:t>
            </a:r>
          </a:p>
          <a:p>
            <a:pPr marL="2146300" lvl="2" indent="-436245" algn="just">
              <a:lnSpc>
                <a:spcPct val="150000"/>
              </a:lnSpc>
              <a:spcAft>
                <a:spcPts val="600"/>
              </a:spcAft>
              <a:buFont typeface="Wingdings" panose="05000000000000000000" pitchFamily="2" charset="2"/>
              <a:buChar char="ü"/>
              <a:tabLst>
                <a:tab pos="5110163" algn="l"/>
              </a:tabLst>
            </a:pPr>
            <a:r>
              <a:rPr lang="pl-PL" sz="1400" dirty="0">
                <a:solidFill>
                  <a:schemeClr val="bg1"/>
                </a:solidFill>
                <a:latin typeface="Roboto"/>
                <a:ea typeface="Roboto"/>
              </a:rPr>
              <a:t>UWIARYGODNIENIA WYNIKÓW PRODUKCYJNYCH</a:t>
            </a:r>
          </a:p>
          <a:p>
            <a:pPr marL="2146300" lvl="2" indent="-436245" algn="just">
              <a:lnSpc>
                <a:spcPct val="150000"/>
              </a:lnSpc>
              <a:spcAft>
                <a:spcPts val="600"/>
              </a:spcAft>
              <a:buFont typeface="Wingdings" panose="05000000000000000000" pitchFamily="2" charset="2"/>
              <a:buChar char="ü"/>
              <a:tabLst>
                <a:tab pos="5110163" algn="l"/>
              </a:tabLst>
            </a:pPr>
            <a:endParaRPr lang="pl-PL" sz="1400" dirty="0">
              <a:solidFill>
                <a:schemeClr val="bg1"/>
              </a:solidFill>
              <a:latin typeface="Roboto" panose="02000000000000000000" pitchFamily="2" charset="0"/>
              <a:ea typeface="Roboto" panose="02000000000000000000" pitchFamily="2" charset="0"/>
            </a:endParaRPr>
          </a:p>
          <a:p>
            <a:pPr marL="1371600" lvl="2" indent="-457200" algn="just">
              <a:spcAft>
                <a:spcPts val="600"/>
              </a:spcAft>
              <a:buFont typeface="Arial" panose="020B0604020202020204" pitchFamily="34" charset="0"/>
              <a:buChar char="•"/>
              <a:tabLst>
                <a:tab pos="5110163" algn="l"/>
              </a:tabLst>
            </a:pPr>
            <a:r>
              <a:rPr lang="pl-PL" sz="1400" dirty="0">
                <a:solidFill>
                  <a:schemeClr val="bg1"/>
                </a:solidFill>
                <a:latin typeface="Roboto"/>
                <a:ea typeface="Roboto"/>
              </a:rPr>
              <a:t>KLUCZOWYM OBSZAREM JEST ROZPOCZĘCIE RZETENLEJ REJESTRACJI CZASU PRACY STANOWISK, W SZCZEGÓLNOŚCI CZASÓW POSTOJU POSZCZEGÓLNYCH STANOWISK ŻMONTAŻOWYCH. AKTUALNIE  W OBSZARZE MONTAŻU NIE FUNKCJONUJE ŻADEN SYSTEM CZY METODA ZBIERANIA TEGO TYPU DANYCH. JEDNYM ZE SPOSOBÓW MOŻE BYĆ PILOTAŻOWE WDROŻENIE WSKAŹNIKA OEE (OGÓLNA EFEKTYWNOŚĆ MASZYN) NA WYBRANEJ LINII. DZIĘKI TEMU W PRZEJRZYSTY I WYMIERNY SPOSÓB MOŻLIWE BĘDZIE ZIDENTYFIKOWANIE SKALI POSTOJÓW I ICH GŁÓWNYCH PRZYCZYN W CELU OPRACOWANIA PLANU ICH REDUKCJI. SZACOWANA POPRAWA EFEKTYWNOŚCI W TYM OBSZARZE TO &gt;20%</a:t>
            </a:r>
            <a:endParaRPr lang="pl-PL" sz="1400" dirty="0">
              <a:solidFill>
                <a:schemeClr val="bg1"/>
              </a:solidFill>
              <a:latin typeface="Roboto" panose="02000000000000000000" pitchFamily="2" charset="0"/>
              <a:ea typeface="Roboto" panose="02000000000000000000" pitchFamily="2" charset="0"/>
            </a:endParaRPr>
          </a:p>
          <a:p>
            <a:pPr marL="1371600" lvl="2" indent="-457200" algn="just">
              <a:spcAft>
                <a:spcPts val="600"/>
              </a:spcAft>
              <a:buFont typeface="Arial" panose="020B0604020202020204" pitchFamily="34" charset="0"/>
              <a:buChar char="•"/>
              <a:tabLst>
                <a:tab pos="5110163" algn="l"/>
              </a:tabLst>
            </a:pPr>
            <a:r>
              <a:rPr lang="pl-PL" sz="1400" dirty="0">
                <a:solidFill>
                  <a:schemeClr val="bg1"/>
                </a:solidFill>
                <a:latin typeface="Roboto"/>
                <a:ea typeface="Roboto"/>
              </a:rPr>
              <a:t>PLANOWANIE PRODUKCJI (HARMONOGRAMOWANIE, SEKWENCJA ZLECEŃ I PRZEZBROJEŃ) STANOWI DUŻY POTENCJAŁ DO POPRAWY EFEKTYWNEGO WYKORZYSTANIA MASZYN I OGRANICZENIA CZASU PRZEZBROJEŃ W OBSZARZE OBRÓBKI PLASTYCZNEJ, CO POZOWOLI NA URELNIENIE ILOŚCI DOSTĘPNYCH MOCY PRODUKCYJNYCH DLA WSZYSTKICH WYDZIAŁÓW W TYM MONTAŻU</a:t>
            </a:r>
            <a:endParaRPr lang="pl-PL" sz="1400" dirty="0">
              <a:solidFill>
                <a:schemeClr val="bg1"/>
              </a:solidFill>
              <a:latin typeface="Roboto" panose="02000000000000000000" pitchFamily="2" charset="0"/>
              <a:ea typeface="Roboto" panose="02000000000000000000" pitchFamily="2" charset="0"/>
            </a:endParaRPr>
          </a:p>
          <a:p>
            <a:pPr marL="1371600" lvl="2" indent="-457200" algn="just">
              <a:spcAft>
                <a:spcPts val="600"/>
              </a:spcAft>
              <a:buFont typeface="Arial" panose="020B0604020202020204" pitchFamily="34" charset="0"/>
              <a:buChar char="•"/>
              <a:tabLst>
                <a:tab pos="5110163" algn="l"/>
              </a:tabLst>
            </a:pPr>
            <a:r>
              <a:rPr lang="pl-PL" sz="1400" dirty="0">
                <a:solidFill>
                  <a:schemeClr val="bg1"/>
                </a:solidFill>
                <a:latin typeface="Roboto"/>
                <a:ea typeface="Roboto"/>
              </a:rPr>
              <a:t>BUDOWA STANDARDÓW 5S CAŁEGO OBSZARU ZAKŁADU PRODUKCYJNEGO W SZCZEGÓLNOŚCI Z UWZGLĘDNIEM STANOWISK PRODUKCYJNYCH, DRÓG TRANSPORTOWYCH I PIESZYCH, STREF SKŁADOWANIA MATERIAŁÓW POZWOLI NA WYPRACOWANIE LEPSZEGO PRZEPŁYWU MATERIAŁÓW I WIZUALIZACJI OBSZARU PRODUKCJI</a:t>
            </a:r>
            <a:endParaRPr lang="pl-PL" sz="1400" dirty="0">
              <a:solidFill>
                <a:schemeClr val="bg1"/>
              </a:solidFill>
              <a:latin typeface="Roboto" panose="02000000000000000000" pitchFamily="2" charset="0"/>
              <a:ea typeface="Roboto" panose="02000000000000000000" pitchFamily="2" charset="0"/>
            </a:endParaRPr>
          </a:p>
          <a:p>
            <a:pPr marL="1371600" lvl="2" indent="-457200" algn="just">
              <a:spcAft>
                <a:spcPts val="600"/>
              </a:spcAft>
              <a:buFont typeface="Arial" panose="020B0604020202020204" pitchFamily="34" charset="0"/>
              <a:buChar char="•"/>
              <a:tabLst>
                <a:tab pos="5110163" algn="l"/>
              </a:tabLst>
            </a:pPr>
            <a:r>
              <a:rPr lang="pl-PL" sz="1400" dirty="0">
                <a:solidFill>
                  <a:schemeClr val="bg1"/>
                </a:solidFill>
                <a:latin typeface="Roboto"/>
                <a:ea typeface="Roboto"/>
              </a:rPr>
              <a:t>ZIDENTYFIKOWANO SZEREG OBSZARÓW Z POTENCJAŁAMI POPRAWY. W CELU SZCZEGÓŁOWEGO OPRACOWANIA NIEZBĘDNE JEST PRZEPROWADZENIE WIĘKSZEJ ILOŚCI OBSERWACJI  I POMIARÓW PROCESU ORAZ WYCENA WDROŻENIA POSZCZEGÓLNYCH ROZWIĄZAŃ </a:t>
            </a:r>
          </a:p>
          <a:p>
            <a:pPr marL="1371600" lvl="2" indent="-457200" algn="just">
              <a:spcAft>
                <a:spcPts val="600"/>
              </a:spcAft>
              <a:buFont typeface="Arial" panose="020B0604020202020204" pitchFamily="34" charset="0"/>
              <a:buChar char="•"/>
              <a:tabLst>
                <a:tab pos="5110163" algn="l"/>
              </a:tabLst>
            </a:pPr>
            <a:r>
              <a:rPr lang="pl-PL" sz="1400" dirty="0">
                <a:solidFill>
                  <a:schemeClr val="bg1"/>
                </a:solidFill>
                <a:latin typeface="Roboto"/>
                <a:ea typeface="Roboto"/>
              </a:rPr>
              <a:t>WSKAZANO REKOMENDOWANĄ, WSTĘPNĄ KOLEJNOŚĆ PRACY W OBSZARACH POPRAWY</a:t>
            </a:r>
          </a:p>
          <a:p>
            <a:pPr marL="1371600" lvl="2" indent="-457200" algn="just">
              <a:spcAft>
                <a:spcPts val="600"/>
              </a:spcAft>
              <a:buFont typeface="Arial" panose="020B0604020202020204" pitchFamily="34" charset="0"/>
              <a:buChar char="•"/>
              <a:tabLst>
                <a:tab pos="5110163" algn="l"/>
              </a:tabLst>
            </a:pPr>
            <a:r>
              <a:rPr lang="pl-PL" sz="1400" dirty="0">
                <a:solidFill>
                  <a:schemeClr val="bg1"/>
                </a:solidFill>
                <a:latin typeface="Roboto"/>
                <a:ea typeface="Roboto"/>
              </a:rPr>
              <a:t>NIEZBĘDNYM JEST ZBUDOWANIE FUNDAMENTÓW LEAN MANUFACTURING W CAŁYM PRZEKROJU ZAŁOGI  CELEM ROZPOCZĘCIA BUDOWY ŚWIADOMOŚCI STRAT PRODUKCYJNYCH I WDROŻENIA ZMIANY W ORGANIZACJI</a:t>
            </a:r>
          </a:p>
          <a:p>
            <a:pPr marL="1371600" lvl="2" indent="-457200" algn="just">
              <a:spcAft>
                <a:spcPts val="600"/>
              </a:spcAft>
              <a:buFont typeface="Arial" panose="020B0604020202020204" pitchFamily="34" charset="0"/>
              <a:buChar char="•"/>
              <a:tabLst>
                <a:tab pos="5110163" algn="l"/>
              </a:tabLst>
            </a:pPr>
            <a:r>
              <a:rPr lang="pl-PL" sz="1400" dirty="0">
                <a:solidFill>
                  <a:schemeClr val="bg1"/>
                </a:solidFill>
                <a:latin typeface="Roboto"/>
                <a:ea typeface="Roboto"/>
              </a:rPr>
              <a:t>WŁAŚCIWYM KIERUNKIEM ROZWOJU BĘDZIE WDROŻENIE KOMPLETACJI MATERIAŁÓW WG ZLECEŃ I STANOWISK MONTAŻU</a:t>
            </a:r>
          </a:p>
          <a:p>
            <a:pPr marL="1371600" lvl="2" indent="-457200" algn="just">
              <a:spcAft>
                <a:spcPts val="600"/>
              </a:spcAft>
              <a:buFont typeface="Arial" panose="020B0604020202020204" pitchFamily="34" charset="0"/>
              <a:buChar char="•"/>
              <a:tabLst>
                <a:tab pos="5110163" algn="l"/>
              </a:tabLst>
            </a:pPr>
            <a:r>
              <a:rPr lang="pl-PL" sz="1400" dirty="0">
                <a:solidFill>
                  <a:schemeClr val="bg1"/>
                </a:solidFill>
                <a:latin typeface="Roboto"/>
                <a:ea typeface="Roboto"/>
              </a:rPr>
              <a:t>BUDOWA SYSTEMU WSKAŹNIKÓW PRODUKCYJNYCH I PROCESÓW WSPOMAGAJĄCYCH (UTRZYMANIE RUCHU, PLANOWANIE. LOGISTYKA, JAKOŚĆ…)  POZWOLI W OBIEKTYWNY I WYMIERNY SPOSÓB ZMIERZYĆ EFEKYWNOŚĆ GŁÓWNYCH PROCESÓW, OKREŚLIĆ POTENCJAŁY I MONITOROWAĆ ICH POPRAWĘ </a:t>
            </a:r>
          </a:p>
          <a:p>
            <a:pPr marL="1371600" lvl="2" indent="-457200" algn="just">
              <a:spcAft>
                <a:spcPts val="600"/>
              </a:spcAft>
              <a:buFont typeface="Arial" panose="020B0604020202020204" pitchFamily="34" charset="0"/>
              <a:buChar char="•"/>
              <a:tabLst>
                <a:tab pos="5110163" algn="l"/>
              </a:tabLst>
            </a:pPr>
            <a:r>
              <a:rPr lang="pl-PL" sz="1400" dirty="0">
                <a:solidFill>
                  <a:schemeClr val="bg1"/>
                </a:solidFill>
                <a:latin typeface="Roboto"/>
                <a:ea typeface="Roboto"/>
              </a:rPr>
              <a:t>NALEŻY ZWIĘKSZYĆ KONTROLĘ DOSTĘPNOSCI MATERIAŁÓW Z OBSZARU OBRÓBKI PLASTYCZNEJ POPRZEZ PORÓWNANIE PLANU PRODUKCJI I ZLECEŃ Z OBSZARU MONTAŻU</a:t>
            </a:r>
            <a:endParaRPr lang="pl-PL" sz="1400" dirty="0">
              <a:solidFill>
                <a:schemeClr val="bg1"/>
              </a:solidFill>
              <a:latin typeface="Roboto" panose="02000000000000000000" pitchFamily="2" charset="0"/>
              <a:ea typeface="Roboto" panose="02000000000000000000" pitchFamily="2" charset="0"/>
            </a:endParaRPr>
          </a:p>
          <a:p>
            <a:pPr marL="1371600" lvl="2" indent="-457200" algn="just">
              <a:spcAft>
                <a:spcPts val="600"/>
              </a:spcAft>
              <a:buFont typeface="Arial" panose="020B0604020202020204" pitchFamily="34" charset="0"/>
              <a:buChar char="•"/>
              <a:tabLst>
                <a:tab pos="5110163" algn="l"/>
              </a:tabLst>
            </a:pPr>
            <a:r>
              <a:rPr lang="pl-PL" sz="1400" dirty="0">
                <a:solidFill>
                  <a:schemeClr val="bg1"/>
                </a:solidFill>
                <a:latin typeface="Roboto"/>
                <a:ea typeface="Roboto"/>
              </a:rPr>
              <a:t>NIEZBĘDNYM WYDAJE SIĘ  WDROŻENIE SYSTEMU KOMPLETACJI MATERIAŁÓW WG ZLECEŃ I STANOWISK MONTAŻU WRAZ Z ICH IDENTYFIKACJĄ</a:t>
            </a:r>
            <a:endParaRPr lang="pl-PL" sz="1400" dirty="0">
              <a:solidFill>
                <a:schemeClr val="bg1"/>
              </a:solidFill>
              <a:latin typeface="Roboto" panose="02000000000000000000" pitchFamily="2" charset="0"/>
              <a:ea typeface="Roboto" panose="02000000000000000000" pitchFamily="2" charset="0"/>
            </a:endParaRPr>
          </a:p>
          <a:p>
            <a:pPr marL="1371600" lvl="2" indent="-457200" algn="just">
              <a:spcAft>
                <a:spcPts val="600"/>
              </a:spcAft>
              <a:buFont typeface="Arial" panose="020B0604020202020204" pitchFamily="34" charset="0"/>
              <a:buChar char="•"/>
              <a:tabLst>
                <a:tab pos="5110163" algn="l"/>
              </a:tabLst>
            </a:pPr>
            <a:r>
              <a:rPr lang="pl-PL" sz="1400" dirty="0">
                <a:solidFill>
                  <a:schemeClr val="bg1"/>
                </a:solidFill>
                <a:latin typeface="Roboto"/>
                <a:ea typeface="Roboto"/>
              </a:rPr>
              <a:t>PROCES AUTOMATYZACJI STANOWISK PRACY POWINIEN BYĆ ZAINICJOWANY PO USTABILIZOWANIU PROCESU PRODUKCYJNEGO</a:t>
            </a:r>
            <a:endParaRPr lang="pl-PL" sz="1400" dirty="0">
              <a:solidFill>
                <a:schemeClr val="bg1"/>
              </a:solidFill>
              <a:latin typeface="Roboto" panose="02000000000000000000" pitchFamily="2" charset="0"/>
              <a:ea typeface="Roboto" panose="02000000000000000000" pitchFamily="2" charset="0"/>
            </a:endParaRPr>
          </a:p>
          <a:p>
            <a:pPr lvl="2" algn="just">
              <a:lnSpc>
                <a:spcPct val="150000"/>
              </a:lnSpc>
              <a:spcAft>
                <a:spcPts val="600"/>
              </a:spcAft>
              <a:tabLst>
                <a:tab pos="5110163" algn="l"/>
              </a:tabLst>
            </a:pPr>
            <a:endParaRPr lang="pl-PL" sz="1400" dirty="0">
              <a:solidFill>
                <a:schemeClr val="bg1"/>
              </a:solidFill>
              <a:latin typeface="Roboto" panose="02000000000000000000" pitchFamily="2" charset="0"/>
              <a:ea typeface="Roboto" panose="02000000000000000000" pitchFamily="2" charset="0"/>
            </a:endParaRPr>
          </a:p>
          <a:p>
            <a:pPr marL="1371600" lvl="2" indent="-457200" algn="just">
              <a:lnSpc>
                <a:spcPct val="150000"/>
              </a:lnSpc>
              <a:spcAft>
                <a:spcPts val="600"/>
              </a:spcAft>
              <a:buFont typeface="Arial" panose="020B0604020202020204" pitchFamily="34" charset="0"/>
              <a:buChar char="•"/>
              <a:tabLst>
                <a:tab pos="5110163" algn="l"/>
              </a:tabLst>
            </a:pPr>
            <a:endParaRPr lang="pl-PL" sz="1400" dirty="0">
              <a:solidFill>
                <a:schemeClr val="bg1"/>
              </a:solidFill>
              <a:latin typeface="Roboto" panose="02000000000000000000" pitchFamily="2" charset="0"/>
              <a:ea typeface="Roboto" panose="02000000000000000000" pitchFamily="2" charset="0"/>
            </a:endParaRPr>
          </a:p>
          <a:p>
            <a:pPr marL="1371600" lvl="2" indent="-457200" algn="just">
              <a:lnSpc>
                <a:spcPct val="150000"/>
              </a:lnSpc>
              <a:spcAft>
                <a:spcPts val="600"/>
              </a:spcAft>
              <a:buFont typeface="Arial" panose="020B0604020202020204" pitchFamily="34" charset="0"/>
              <a:buChar char="•"/>
              <a:tabLst>
                <a:tab pos="5110163" algn="l"/>
              </a:tabLst>
            </a:pPr>
            <a:endParaRPr lang="pl-PL" sz="1400" dirty="0">
              <a:solidFill>
                <a:schemeClr val="bg1"/>
              </a:solidFill>
              <a:latin typeface="Roboto" panose="02000000000000000000" pitchFamily="2" charset="0"/>
              <a:ea typeface="Roboto" panose="02000000000000000000" pitchFamily="2" charset="0"/>
            </a:endParaRPr>
          </a:p>
          <a:p>
            <a:pPr marL="1371600" lvl="2" indent="-457200" algn="just">
              <a:lnSpc>
                <a:spcPct val="150000"/>
              </a:lnSpc>
              <a:spcAft>
                <a:spcPts val="600"/>
              </a:spcAft>
              <a:buFont typeface="Arial" panose="020B0604020202020204" pitchFamily="34" charset="0"/>
              <a:buChar char="•"/>
              <a:tabLst>
                <a:tab pos="5110163" algn="l"/>
              </a:tabLst>
            </a:pPr>
            <a:endParaRPr lang="pl-PL" sz="14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21418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C2529"/>
        </a:solidFill>
        <a:effectLst/>
      </p:bgPr>
    </p:bg>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0ED8E09-8D7F-3BA6-F572-626B3ABCAE39}"/>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14453115" y="-340109"/>
            <a:ext cx="5886729" cy="10792338"/>
          </a:xfrm>
          <a:prstGeom prst="rect">
            <a:avLst/>
          </a:prstGeom>
        </p:spPr>
      </p:pic>
      <p:sp>
        <p:nvSpPr>
          <p:cNvPr id="2" name="TextBox 2"/>
          <p:cNvSpPr txBox="1"/>
          <p:nvPr/>
        </p:nvSpPr>
        <p:spPr>
          <a:xfrm>
            <a:off x="457200" y="365101"/>
            <a:ext cx="10462280" cy="405880"/>
          </a:xfrm>
          <a:prstGeom prst="rect">
            <a:avLst/>
          </a:prstGeom>
        </p:spPr>
        <p:txBody>
          <a:bodyPr lIns="0" tIns="0" rIns="0" bIns="0" rtlCol="0" anchor="t">
            <a:spAutoFit/>
          </a:bodyPr>
          <a:lstStyle/>
          <a:p>
            <a:pPr>
              <a:lnSpc>
                <a:spcPts val="3080"/>
              </a:lnSpc>
            </a:pPr>
            <a:r>
              <a:rPr lang="pl-PL" sz="2800" spc="98" dirty="0">
                <a:solidFill>
                  <a:srgbClr val="B81E23"/>
                </a:solidFill>
                <a:latin typeface="League Spartan" panose="020B0604020202020204" charset="-18"/>
              </a:rPr>
              <a:t>PROPONOWANY KIERUNEK I KOLEJNOŚĆ DZIAŁAŃ:</a:t>
            </a:r>
            <a:endParaRPr lang="en-US" sz="2800" spc="98" dirty="0">
              <a:solidFill>
                <a:srgbClr val="B81E23"/>
              </a:solidFill>
              <a:latin typeface="League Spartan" panose="020B0604020202020204" charset="-18"/>
            </a:endParaRPr>
          </a:p>
        </p:txBody>
      </p:sp>
      <p:sp>
        <p:nvSpPr>
          <p:cNvPr id="6" name="TextBox 6"/>
          <p:cNvSpPr txBox="1"/>
          <p:nvPr/>
        </p:nvSpPr>
        <p:spPr>
          <a:xfrm>
            <a:off x="891520" y="863482"/>
            <a:ext cx="10767080" cy="689291"/>
          </a:xfrm>
          <a:prstGeom prst="rect">
            <a:avLst/>
          </a:prstGeom>
        </p:spPr>
        <p:txBody>
          <a:bodyPr wrap="square" lIns="0" tIns="0" rIns="0" bIns="0" rtlCol="0" anchor="t">
            <a:spAutoFit/>
          </a:bodyPr>
          <a:lstStyle/>
          <a:p>
            <a:pPr marL="457200" indent="-457200" algn="just">
              <a:lnSpc>
                <a:spcPts val="2774"/>
              </a:lnSpc>
              <a:buFont typeface="+mj-lt"/>
              <a:buAutoNum type="arabicPeriod"/>
            </a:pPr>
            <a:endParaRPr lang="pl-PL" sz="1900" dirty="0">
              <a:solidFill>
                <a:srgbClr val="FFFFFF"/>
              </a:solidFill>
              <a:latin typeface="Roboto" panose="02000000000000000000" pitchFamily="2" charset="0"/>
              <a:ea typeface="Roboto" panose="02000000000000000000" pitchFamily="2" charset="0"/>
              <a:cs typeface="Roboto" panose="02000000000000000000" pitchFamily="2" charset="0"/>
            </a:endParaRPr>
          </a:p>
          <a:p>
            <a:pPr marL="457200" indent="-457200" algn="just">
              <a:lnSpc>
                <a:spcPts val="2774"/>
              </a:lnSpc>
              <a:buFont typeface="+mj-lt"/>
              <a:buAutoNum type="arabicPeriod"/>
            </a:pPr>
            <a:endParaRPr lang="pl-PL" sz="1900"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grpSp>
        <p:nvGrpSpPr>
          <p:cNvPr id="16" name="Group 16"/>
          <p:cNvGrpSpPr/>
          <p:nvPr/>
        </p:nvGrpSpPr>
        <p:grpSpPr>
          <a:xfrm rot="3656731">
            <a:off x="15633866" y="8794131"/>
            <a:ext cx="8229600" cy="8229600"/>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D0D8"/>
            </a:solidFill>
          </p:spPr>
        </p:sp>
      </p:grpSp>
      <p:pic>
        <p:nvPicPr>
          <p:cNvPr id="18" name="Picture 18"/>
          <p:cNvPicPr>
            <a:picLocks noChangeAspect="1"/>
          </p:cNvPicPr>
          <p:nvPr/>
        </p:nvPicPr>
        <p:blipFill>
          <a:blip r:embed="rId5"/>
          <a:srcRect/>
          <a:stretch>
            <a:fillRect/>
          </a:stretch>
        </p:blipFill>
        <p:spPr>
          <a:xfrm>
            <a:off x="16866507" y="9800288"/>
            <a:ext cx="1374819" cy="423903"/>
          </a:xfrm>
          <a:prstGeom prst="rect">
            <a:avLst/>
          </a:prstGeom>
        </p:spPr>
      </p:pic>
      <p:graphicFrame>
        <p:nvGraphicFramePr>
          <p:cNvPr id="5" name="Diagram 4">
            <a:extLst>
              <a:ext uri="{FF2B5EF4-FFF2-40B4-BE49-F238E27FC236}">
                <a16:creationId xmlns:a16="http://schemas.microsoft.com/office/drawing/2014/main" id="{9FB83195-6EBA-69D6-F25F-94767CCFC780}"/>
              </a:ext>
            </a:extLst>
          </p:cNvPr>
          <p:cNvGraphicFramePr/>
          <p:nvPr>
            <p:extLst>
              <p:ext uri="{D42A27DB-BD31-4B8C-83A1-F6EECF244321}">
                <p14:modId xmlns:p14="http://schemas.microsoft.com/office/powerpoint/2010/main" val="2652640667"/>
              </p:ext>
            </p:extLst>
          </p:nvPr>
        </p:nvGraphicFramePr>
        <p:xfrm>
          <a:off x="891520" y="1330057"/>
          <a:ext cx="12801600" cy="847023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777830942"/>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rcRect t="2330" b="2330"/>
          <a:stretch>
            <a:fillRect/>
          </a:stretch>
        </a:blipFill>
        <a:effectLst/>
      </p:bgPr>
    </p:bg>
    <p:spTree>
      <p:nvGrpSpPr>
        <p:cNvPr id="1" name=""/>
        <p:cNvGrpSpPr/>
        <p:nvPr/>
      </p:nvGrpSpPr>
      <p:grpSpPr>
        <a:xfrm>
          <a:off x="0" y="0"/>
          <a:ext cx="0" cy="0"/>
          <a:chOff x="0" y="0"/>
          <a:chExt cx="0" cy="0"/>
        </a:xfrm>
      </p:grpSpPr>
      <p:sp>
        <p:nvSpPr>
          <p:cNvPr id="13" name="TextBox 21">
            <a:extLst>
              <a:ext uri="{FF2B5EF4-FFF2-40B4-BE49-F238E27FC236}">
                <a16:creationId xmlns:a16="http://schemas.microsoft.com/office/drawing/2014/main" id="{B853EF7D-B595-6748-400C-35A3894A78B6}"/>
              </a:ext>
            </a:extLst>
          </p:cNvPr>
          <p:cNvSpPr txBox="1"/>
          <p:nvPr/>
        </p:nvSpPr>
        <p:spPr>
          <a:xfrm>
            <a:off x="6781800" y="4991100"/>
            <a:ext cx="6477000" cy="460639"/>
          </a:xfrm>
          <a:prstGeom prst="rect">
            <a:avLst/>
          </a:prstGeom>
        </p:spPr>
        <p:txBody>
          <a:bodyPr wrap="square" lIns="0" tIns="0" rIns="0" bIns="0" rtlCol="0" anchor="t">
            <a:spAutoFit/>
          </a:bodyPr>
          <a:lstStyle/>
          <a:p>
            <a:pPr marL="0" marR="0" lvl="0" indent="0" algn="ctr" defTabSz="914400" rtl="0" eaLnBrk="1" fontAlgn="auto" latinLnBrk="0" hangingPunct="1">
              <a:lnSpc>
                <a:spcPts val="3080"/>
              </a:lnSpc>
              <a:spcBef>
                <a:spcPts val="0"/>
              </a:spcBef>
              <a:spcAft>
                <a:spcPts val="0"/>
              </a:spcAft>
              <a:buClrTx/>
              <a:buSzTx/>
              <a:buFontTx/>
              <a:buNone/>
              <a:tabLst/>
              <a:defRPr/>
            </a:pPr>
            <a:r>
              <a:rPr lang="pl-PL" sz="4800" b="1" spc="98" dirty="0">
                <a:solidFill>
                  <a:srgbClr val="FFFFFF"/>
                </a:solidFill>
                <a:latin typeface="+mj-lt"/>
              </a:rPr>
              <a:t>KONIEC OPRACOWANIA </a:t>
            </a:r>
            <a:endParaRPr kumimoji="0" lang="en-US" sz="4800" b="1" u="none" strike="noStrike" kern="1200" cap="none" spc="98" normalizeH="0" baseline="0" noProof="0" dirty="0">
              <a:ln>
                <a:noFill/>
              </a:ln>
              <a:solidFill>
                <a:srgbClr val="FFFFFF"/>
              </a:solidFill>
              <a:effectLst/>
              <a:uLnTx/>
              <a:uFillTx/>
              <a:latin typeface="+mj-lt"/>
            </a:endParaRPr>
          </a:p>
        </p:txBody>
      </p:sp>
      <p:sp>
        <p:nvSpPr>
          <p:cNvPr id="2" name="AutoShape 2"/>
          <p:cNvSpPr/>
          <p:nvPr/>
        </p:nvSpPr>
        <p:spPr>
          <a:xfrm rot="-5400000">
            <a:off x="15517579" y="4638298"/>
            <a:ext cx="5403273" cy="1010405"/>
          </a:xfrm>
          <a:prstGeom prst="rect">
            <a:avLst/>
          </a:prstGeom>
          <a:solidFill>
            <a:srgbClr val="B81E23"/>
          </a:solidFill>
        </p:spPr>
      </p:sp>
      <p:sp>
        <p:nvSpPr>
          <p:cNvPr id="3" name="AutoShape 3"/>
          <p:cNvSpPr/>
          <p:nvPr/>
        </p:nvSpPr>
        <p:spPr>
          <a:xfrm rot="-5400000">
            <a:off x="-2701636" y="4638298"/>
            <a:ext cx="5403273" cy="1010405"/>
          </a:xfrm>
          <a:prstGeom prst="rect">
            <a:avLst/>
          </a:prstGeom>
          <a:solidFill>
            <a:srgbClr val="B81E23"/>
          </a:solidFill>
        </p:spPr>
      </p:sp>
      <p:grpSp>
        <p:nvGrpSpPr>
          <p:cNvPr id="28" name="Group 28"/>
          <p:cNvGrpSpPr/>
          <p:nvPr/>
        </p:nvGrpSpPr>
        <p:grpSpPr>
          <a:xfrm rot="3656731">
            <a:off x="15633866" y="8794131"/>
            <a:ext cx="8229600" cy="8229600"/>
            <a:chOff x="0" y="0"/>
            <a:chExt cx="1913890" cy="1913890"/>
          </a:xfrm>
        </p:grpSpPr>
        <p:sp>
          <p:nvSpPr>
            <p:cNvPr id="29" name="Freeform 2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D0D8"/>
            </a:solidFill>
          </p:spPr>
        </p:sp>
      </p:grpSp>
      <p:pic>
        <p:nvPicPr>
          <p:cNvPr id="30" name="Picture 30"/>
          <p:cNvPicPr>
            <a:picLocks noChangeAspect="1"/>
          </p:cNvPicPr>
          <p:nvPr/>
        </p:nvPicPr>
        <p:blipFill>
          <a:blip r:embed="rId3"/>
          <a:srcRect/>
          <a:stretch>
            <a:fillRect/>
          </a:stretch>
        </p:blipFill>
        <p:spPr>
          <a:xfrm>
            <a:off x="16866507" y="9800288"/>
            <a:ext cx="1374819" cy="423903"/>
          </a:xfrm>
          <a:prstGeom prst="rect">
            <a:avLst/>
          </a:prstGeom>
        </p:spPr>
      </p:pic>
      <p:grpSp>
        <p:nvGrpSpPr>
          <p:cNvPr id="10" name="Group 28">
            <a:extLst>
              <a:ext uri="{FF2B5EF4-FFF2-40B4-BE49-F238E27FC236}">
                <a16:creationId xmlns:a16="http://schemas.microsoft.com/office/drawing/2014/main" id="{09252EC7-7484-6D7A-6B09-82E59A23C775}"/>
              </a:ext>
            </a:extLst>
          </p:cNvPr>
          <p:cNvGrpSpPr/>
          <p:nvPr/>
        </p:nvGrpSpPr>
        <p:grpSpPr>
          <a:xfrm rot="3656731">
            <a:off x="15633866" y="8794131"/>
            <a:ext cx="8229600" cy="8229600"/>
            <a:chOff x="0" y="0"/>
            <a:chExt cx="1913890" cy="1913890"/>
          </a:xfrm>
        </p:grpSpPr>
        <p:sp>
          <p:nvSpPr>
            <p:cNvPr id="11" name="Freeform 29">
              <a:extLst>
                <a:ext uri="{FF2B5EF4-FFF2-40B4-BE49-F238E27FC236}">
                  <a16:creationId xmlns:a16="http://schemas.microsoft.com/office/drawing/2014/main" id="{50264821-0546-E68C-27F3-871DB4850CAE}"/>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D0D8"/>
            </a:solidFill>
          </p:spPr>
        </p:sp>
      </p:grpSp>
      <p:pic>
        <p:nvPicPr>
          <p:cNvPr id="12" name="Picture 30">
            <a:extLst>
              <a:ext uri="{FF2B5EF4-FFF2-40B4-BE49-F238E27FC236}">
                <a16:creationId xmlns:a16="http://schemas.microsoft.com/office/drawing/2014/main" id="{3768EF29-4256-5949-3FDD-2F5FE5968F8E}"/>
              </a:ext>
            </a:extLst>
          </p:cNvPr>
          <p:cNvPicPr>
            <a:picLocks noChangeAspect="1"/>
          </p:cNvPicPr>
          <p:nvPr/>
        </p:nvPicPr>
        <p:blipFill>
          <a:blip r:embed="rId3"/>
          <a:srcRect/>
          <a:stretch>
            <a:fillRect/>
          </a:stretch>
        </p:blipFill>
        <p:spPr>
          <a:xfrm>
            <a:off x="16866507" y="9800288"/>
            <a:ext cx="1374819" cy="423903"/>
          </a:xfrm>
          <a:prstGeom prst="rect">
            <a:avLst/>
          </a:prstGeom>
        </p:spPr>
      </p:pic>
      <p:sp>
        <p:nvSpPr>
          <p:cNvPr id="14" name="TextBox 21">
            <a:extLst>
              <a:ext uri="{FF2B5EF4-FFF2-40B4-BE49-F238E27FC236}">
                <a16:creationId xmlns:a16="http://schemas.microsoft.com/office/drawing/2014/main" id="{96EBBF3E-CF4F-3DE6-6CA0-BA3B94C80486}"/>
              </a:ext>
            </a:extLst>
          </p:cNvPr>
          <p:cNvSpPr txBox="1"/>
          <p:nvPr/>
        </p:nvSpPr>
        <p:spPr>
          <a:xfrm>
            <a:off x="524396" y="8815403"/>
            <a:ext cx="8181597" cy="984885"/>
          </a:xfrm>
          <a:prstGeom prst="rect">
            <a:avLst/>
          </a:prstGeom>
        </p:spPr>
        <p:txBody>
          <a:bodyPr wrap="square" lIns="0" tIns="0" rIns="0" bIns="0" rtlCol="0" anchor="t">
            <a:spAutoFit/>
          </a:bodyPr>
          <a:lstStyle/>
          <a:p>
            <a:pPr marL="0" marR="0" lvl="0" indent="0" defTabSz="914400" rtl="0" eaLnBrk="1" fontAlgn="auto" latinLnBrk="0" hangingPunct="1">
              <a:spcBef>
                <a:spcPts val="0"/>
              </a:spcBef>
              <a:spcAft>
                <a:spcPts val="0"/>
              </a:spcAft>
              <a:buClrTx/>
              <a:buSzTx/>
              <a:buFontTx/>
              <a:buNone/>
              <a:tabLst/>
              <a:defRPr/>
            </a:pPr>
            <a:r>
              <a:rPr lang="pl-PL" sz="1600" spc="98" dirty="0">
                <a:solidFill>
                  <a:srgbClr val="FFFFFF"/>
                </a:solidFill>
                <a:latin typeface="+mj-lt"/>
              </a:rPr>
              <a:t>DB77 Consulting sp. z o.o.</a:t>
            </a:r>
          </a:p>
          <a:p>
            <a:pPr marL="0" marR="0" lvl="0" indent="0" defTabSz="914400" rtl="0" eaLnBrk="1" fontAlgn="auto" latinLnBrk="0" hangingPunct="1">
              <a:spcBef>
                <a:spcPts val="0"/>
              </a:spcBef>
              <a:spcAft>
                <a:spcPts val="0"/>
              </a:spcAft>
              <a:buClrTx/>
              <a:buSzTx/>
              <a:buFontTx/>
              <a:buNone/>
              <a:tabLst/>
              <a:defRPr/>
            </a:pPr>
            <a:r>
              <a:rPr kumimoji="0" lang="pl-PL" sz="1600" u="none" strike="noStrike" kern="1200" cap="none" spc="98" normalizeH="0" baseline="0" noProof="0" dirty="0">
                <a:ln>
                  <a:noFill/>
                </a:ln>
                <a:solidFill>
                  <a:srgbClr val="FFFFFF"/>
                </a:solidFill>
                <a:effectLst/>
                <a:uLnTx/>
                <a:uFillTx/>
                <a:latin typeface="+mj-lt"/>
              </a:rPr>
              <a:t>Ul. Żółkiewskiego 31</a:t>
            </a:r>
          </a:p>
          <a:p>
            <a:pPr marL="0" marR="0" lvl="0" indent="0" defTabSz="914400" rtl="0" eaLnBrk="1" fontAlgn="auto" latinLnBrk="0" hangingPunct="1">
              <a:spcBef>
                <a:spcPts val="0"/>
              </a:spcBef>
              <a:spcAft>
                <a:spcPts val="0"/>
              </a:spcAft>
              <a:buClrTx/>
              <a:buSzTx/>
              <a:buFontTx/>
              <a:buNone/>
              <a:tabLst/>
              <a:defRPr/>
            </a:pPr>
            <a:r>
              <a:rPr lang="pl-PL" sz="1600" spc="98" dirty="0">
                <a:solidFill>
                  <a:srgbClr val="FFFFFF"/>
                </a:solidFill>
                <a:latin typeface="+mj-lt"/>
              </a:rPr>
              <a:t>87-100 Toruń</a:t>
            </a:r>
          </a:p>
          <a:p>
            <a:pPr marL="0" marR="0" lvl="0" indent="0" defTabSz="914400" rtl="0" eaLnBrk="1" fontAlgn="auto" latinLnBrk="0" hangingPunct="1">
              <a:spcBef>
                <a:spcPts val="0"/>
              </a:spcBef>
              <a:spcAft>
                <a:spcPts val="0"/>
              </a:spcAft>
              <a:buClrTx/>
              <a:buSzTx/>
              <a:buFontTx/>
              <a:buNone/>
              <a:tabLst/>
              <a:defRPr/>
            </a:pPr>
            <a:r>
              <a:rPr kumimoji="0" lang="pl-PL" sz="1600" u="none" strike="noStrike" kern="1200" cap="none" spc="98" normalizeH="0" baseline="0" noProof="0" dirty="0">
                <a:ln>
                  <a:noFill/>
                </a:ln>
                <a:solidFill>
                  <a:srgbClr val="FFFFFF"/>
                </a:solidFill>
                <a:effectLst/>
                <a:uLnTx/>
                <a:uFillTx/>
                <a:latin typeface="+mj-lt"/>
              </a:rPr>
              <a:t>NIP: 9562310837</a:t>
            </a:r>
            <a:endParaRPr kumimoji="0" lang="en-US" sz="1600" u="none" strike="noStrike" kern="1200" cap="none" spc="98" normalizeH="0" baseline="0" noProof="0" dirty="0">
              <a:ln>
                <a:noFill/>
              </a:ln>
              <a:solidFill>
                <a:srgbClr val="FFFFFF"/>
              </a:solidFill>
              <a:effectLst/>
              <a:uLnTx/>
              <a:uFillTx/>
              <a:latin typeface="+mj-lt"/>
            </a:endParaRPr>
          </a:p>
        </p:txBody>
      </p:sp>
    </p:spTree>
    <p:extLst>
      <p:ext uri="{BB962C8B-B14F-4D97-AF65-F5344CB8AC3E}">
        <p14:creationId xmlns:p14="http://schemas.microsoft.com/office/powerpoint/2010/main" val="3723767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rcRect l="7740" r="7740"/>
          <a:stretch>
            <a:fillRect/>
          </a:stretch>
        </a:blip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5FEE8B3-DDE4-0310-AD4B-59A68AEEC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9184" y="-44627"/>
            <a:ext cx="4734646" cy="1037625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10"/>
          <p:cNvGrpSpPr/>
          <p:nvPr/>
        </p:nvGrpSpPr>
        <p:grpSpPr>
          <a:xfrm rot="3656731">
            <a:off x="15633866" y="8794131"/>
            <a:ext cx="8229600" cy="822960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D0D8"/>
            </a:solidFill>
          </p:spPr>
        </p:sp>
      </p:grpSp>
      <p:pic>
        <p:nvPicPr>
          <p:cNvPr id="67" name="Picture 12">
            <a:extLst>
              <a:ext uri="{FF2B5EF4-FFF2-40B4-BE49-F238E27FC236}">
                <a16:creationId xmlns:a16="http://schemas.microsoft.com/office/drawing/2014/main" id="{6AAF0054-FAB8-4270-AF40-6E22EAE2C088}"/>
              </a:ext>
            </a:extLst>
          </p:cNvPr>
          <p:cNvPicPr>
            <a:picLocks noChangeAspect="1"/>
          </p:cNvPicPr>
          <p:nvPr/>
        </p:nvPicPr>
        <p:blipFill>
          <a:blip r:embed="rId4"/>
          <a:srcRect/>
          <a:stretch>
            <a:fillRect/>
          </a:stretch>
        </p:blipFill>
        <p:spPr>
          <a:xfrm>
            <a:off x="16866507" y="9800288"/>
            <a:ext cx="1374819" cy="423903"/>
          </a:xfrm>
          <a:prstGeom prst="rect">
            <a:avLst/>
          </a:prstGeom>
        </p:spPr>
      </p:pic>
      <p:sp>
        <p:nvSpPr>
          <p:cNvPr id="49" name="TextBox 2">
            <a:extLst>
              <a:ext uri="{FF2B5EF4-FFF2-40B4-BE49-F238E27FC236}">
                <a16:creationId xmlns:a16="http://schemas.microsoft.com/office/drawing/2014/main" id="{A01E3200-61E8-828B-9293-3B8E644A5EE1}"/>
              </a:ext>
            </a:extLst>
          </p:cNvPr>
          <p:cNvSpPr txBox="1"/>
          <p:nvPr/>
        </p:nvSpPr>
        <p:spPr>
          <a:xfrm>
            <a:off x="457200" y="365101"/>
            <a:ext cx="10462280" cy="803425"/>
          </a:xfrm>
          <a:prstGeom prst="rect">
            <a:avLst/>
          </a:prstGeom>
        </p:spPr>
        <p:txBody>
          <a:bodyPr lIns="0" tIns="0" rIns="0" bIns="0" rtlCol="0" anchor="t">
            <a:spAutoFit/>
          </a:bodyPr>
          <a:lstStyle/>
          <a:p>
            <a:pPr>
              <a:lnSpc>
                <a:spcPts val="3080"/>
              </a:lnSpc>
            </a:pPr>
            <a:r>
              <a:rPr lang="pl-PL" sz="2800" spc="98" dirty="0">
                <a:solidFill>
                  <a:srgbClr val="B81E23"/>
                </a:solidFill>
                <a:latin typeface="League Spartan" panose="020B0604020202020204" charset="-18"/>
              </a:rPr>
              <a:t>WSTĘP</a:t>
            </a:r>
          </a:p>
          <a:p>
            <a:pPr>
              <a:lnSpc>
                <a:spcPts val="3080"/>
              </a:lnSpc>
            </a:pPr>
            <a:endParaRPr lang="en-US" sz="2800" spc="98" dirty="0">
              <a:solidFill>
                <a:srgbClr val="B81E23"/>
              </a:solidFill>
              <a:latin typeface="League Spartan" panose="020B0604020202020204" charset="-18"/>
            </a:endParaRPr>
          </a:p>
        </p:txBody>
      </p:sp>
      <p:sp>
        <p:nvSpPr>
          <p:cNvPr id="50" name="TextBox 6">
            <a:extLst>
              <a:ext uri="{FF2B5EF4-FFF2-40B4-BE49-F238E27FC236}">
                <a16:creationId xmlns:a16="http://schemas.microsoft.com/office/drawing/2014/main" id="{005D7763-30A1-8A33-C748-F4F387A25D96}"/>
              </a:ext>
            </a:extLst>
          </p:cNvPr>
          <p:cNvSpPr txBox="1"/>
          <p:nvPr/>
        </p:nvSpPr>
        <p:spPr>
          <a:xfrm>
            <a:off x="762000" y="1168526"/>
            <a:ext cx="13391362" cy="9303829"/>
          </a:xfrm>
          <a:prstGeom prst="rect">
            <a:avLst/>
          </a:prstGeom>
        </p:spPr>
        <p:txBody>
          <a:bodyPr wrap="square" lIns="0" tIns="0" rIns="0" bIns="0" rtlCol="0" anchor="t">
            <a:spAutoFit/>
          </a:bodyPr>
          <a:lstStyle/>
          <a:p>
            <a:pPr algn="just">
              <a:lnSpc>
                <a:spcPts val="2774"/>
              </a:lnSpc>
            </a:pPr>
            <a:r>
              <a:rPr lang="pl-PL" dirty="0">
                <a:solidFill>
                  <a:srgbClr val="FFFFFF"/>
                </a:solidFill>
                <a:latin typeface="Roboto"/>
                <a:ea typeface="Roboto"/>
                <a:cs typeface="Roboto" panose="02000000000000000000" pitchFamily="2" charset="0"/>
              </a:rPr>
              <a:t>NINIEJSZY RAPORT ZOSTAŁ OPRACOWANY NA PODSTAWIE WIZYTY PRZEPROWADZONEJ W ZAKŁADZIE MERCOR  W CIEPLEWIE W DNIU 28.06.2022r.</a:t>
            </a:r>
          </a:p>
          <a:p>
            <a:pPr algn="just">
              <a:lnSpc>
                <a:spcPts val="2774"/>
              </a:lnSpc>
            </a:pPr>
            <a:endParaRPr lang="pl-PL" dirty="0">
              <a:solidFill>
                <a:srgbClr val="FFFFFF"/>
              </a:solidFill>
              <a:latin typeface="Roboto" panose="02000000000000000000" pitchFamily="2" charset="0"/>
              <a:ea typeface="Roboto" panose="02000000000000000000" pitchFamily="2" charset="0"/>
              <a:cs typeface="Roboto" panose="02000000000000000000" pitchFamily="2" charset="0"/>
            </a:endParaRPr>
          </a:p>
          <a:p>
            <a:pPr algn="just">
              <a:lnSpc>
                <a:spcPts val="2774"/>
              </a:lnSpc>
            </a:pPr>
            <a:r>
              <a:rPr lang="pl-PL" dirty="0">
                <a:solidFill>
                  <a:srgbClr val="FFFFFF"/>
                </a:solidFill>
                <a:latin typeface="Roboto"/>
                <a:ea typeface="Roboto"/>
                <a:cs typeface="Roboto" panose="02000000000000000000" pitchFamily="2" charset="0"/>
              </a:rPr>
              <a:t>RAPORT OBRAZUJE WYNIKI PRZEPROWADZONYCH ROZMÓW/WYWIADÓW Z PRACOWNIKAMI MERCOR (KIEROWNIK ZAKŁADU PRODUKCJI SYSTEMÓW WENTYLACJI POŻAROWEJ, PRACOWNICY PRODUKCJI, KIEROWNIK DZIAŁU OBRÓBKI PLASTYCZNEJ, PLANISTA MONTAŻU, LOGISTYK, OPERATOR PRASY KRAWĘDZIOWEJ, PRACOWNICY MAGAZYNÓW) KILKUGODZINNEJ OBSERWACJI PROCESU PRODUKCJI NA LINII FID, FID PRO, WIP, WIP PRO, WYBRANYCH PROCESÓW OBSZARU OBRÓBKI PLASTYCZNEJ (WYCINANIE I PRASY KRAWĘDZIOWE DEDYKOWANE DLA MONTAŻU), MIGAWKOWEJ OBSERWACJI I ANALIZY PRACY NA WYBRANYCH STANOWISKACH. </a:t>
            </a:r>
            <a:endParaRPr lang="pl-PL" dirty="0">
              <a:solidFill>
                <a:srgbClr val="FFFFFF"/>
              </a:solidFill>
              <a:latin typeface="Roboto" panose="02000000000000000000" pitchFamily="2" charset="0"/>
              <a:ea typeface="Roboto" panose="02000000000000000000" pitchFamily="2" charset="0"/>
              <a:cs typeface="Roboto" panose="02000000000000000000" pitchFamily="2" charset="0"/>
            </a:endParaRPr>
          </a:p>
          <a:p>
            <a:pPr algn="just">
              <a:lnSpc>
                <a:spcPts val="2774"/>
              </a:lnSpc>
            </a:pPr>
            <a:endParaRPr lang="pl-PL" dirty="0">
              <a:solidFill>
                <a:srgbClr val="FFFFFF"/>
              </a:solidFill>
              <a:latin typeface="Roboto" panose="02000000000000000000" pitchFamily="2" charset="0"/>
              <a:ea typeface="Roboto" panose="02000000000000000000" pitchFamily="2" charset="0"/>
              <a:cs typeface="Roboto" panose="02000000000000000000" pitchFamily="2" charset="0"/>
            </a:endParaRPr>
          </a:p>
          <a:p>
            <a:pPr algn="just">
              <a:lnSpc>
                <a:spcPts val="2774"/>
              </a:lnSpc>
            </a:pPr>
            <a:r>
              <a:rPr lang="pl-PL" dirty="0">
                <a:solidFill>
                  <a:srgbClr val="FFFFFF"/>
                </a:solidFill>
                <a:latin typeface="Roboto"/>
                <a:ea typeface="Roboto"/>
                <a:cs typeface="Roboto" panose="02000000000000000000" pitchFamily="2" charset="0"/>
              </a:rPr>
              <a:t>REZULTATY PRACY OPISANE ZOSTAŁY NA PODSTAWIE DZIAŁAŃ ZAOBSERWOWANYCH W DNIU 02.08 I STANOWIĄ OBIEKTYWNE ODZWIERCIEDLENIE SYTUACJI JAKA MIAŁA MIEJSCE NA WYBRANCYH STANOWISKACH PRACY W RAMACH DOSTĘPNEGO CZASU OBSERWACJI. </a:t>
            </a:r>
            <a:endParaRPr lang="pl-PL" dirty="0">
              <a:solidFill>
                <a:srgbClr val="FFFFFF"/>
              </a:solidFill>
              <a:latin typeface="Roboto" panose="02000000000000000000" pitchFamily="2" charset="0"/>
              <a:ea typeface="Roboto" panose="02000000000000000000" pitchFamily="2" charset="0"/>
              <a:cs typeface="Roboto" panose="02000000000000000000" pitchFamily="2" charset="0"/>
            </a:endParaRPr>
          </a:p>
          <a:p>
            <a:pPr algn="just">
              <a:lnSpc>
                <a:spcPts val="2774"/>
              </a:lnSpc>
            </a:pPr>
            <a:r>
              <a:rPr lang="pl-PL" dirty="0">
                <a:solidFill>
                  <a:srgbClr val="FFFFFF"/>
                </a:solidFill>
                <a:latin typeface="Roboto"/>
                <a:ea typeface="Roboto"/>
                <a:cs typeface="Roboto" panose="02000000000000000000" pitchFamily="2" charset="0"/>
              </a:rPr>
              <a:t>REKOMENDOWANYM JEST PRZEPROWADZENIE WIĘKSZEJ LICZBY PRÓB POMIAROWYCH W CELU UZYSKANIA MOŻLIWIE SZEROKIEGO SPEKTRUM ZAOBSEROWANYCH PROBLEMÓW I POTWIERDZENIE ZIDENTYFIKOWANYCH STRAT PRODUKCYJNYCH </a:t>
            </a:r>
            <a:endParaRPr lang="pl-PL" dirty="0">
              <a:solidFill>
                <a:srgbClr val="FFFFFF"/>
              </a:solidFill>
              <a:latin typeface="Roboto" panose="02000000000000000000" pitchFamily="2" charset="0"/>
              <a:ea typeface="Roboto" panose="02000000000000000000" pitchFamily="2" charset="0"/>
              <a:cs typeface="Roboto" panose="02000000000000000000" pitchFamily="2" charset="0"/>
            </a:endParaRPr>
          </a:p>
          <a:p>
            <a:pPr algn="just">
              <a:lnSpc>
                <a:spcPts val="2774"/>
              </a:lnSpc>
            </a:pPr>
            <a:endParaRPr lang="pl-PL" dirty="0">
              <a:solidFill>
                <a:srgbClr val="FFFFFF"/>
              </a:solidFill>
              <a:latin typeface="Roboto" panose="02000000000000000000" pitchFamily="2" charset="0"/>
              <a:ea typeface="Roboto" panose="02000000000000000000" pitchFamily="2" charset="0"/>
              <a:cs typeface="Roboto" panose="02000000000000000000" pitchFamily="2" charset="0"/>
            </a:endParaRPr>
          </a:p>
          <a:p>
            <a:pPr algn="just">
              <a:lnSpc>
                <a:spcPts val="2774"/>
              </a:lnSpc>
            </a:pPr>
            <a:r>
              <a:rPr lang="pl-PL" dirty="0">
                <a:solidFill>
                  <a:srgbClr val="FFFFFF"/>
                </a:solidFill>
                <a:latin typeface="Roboto"/>
                <a:ea typeface="Roboto"/>
                <a:cs typeface="Roboto" panose="02000000000000000000" pitchFamily="2" charset="0"/>
              </a:rPr>
              <a:t>OBSERWACJA ZOSTAŁA WYKONANA PRZEZ DOŚWIADCZONYCH KONSULTANTÓW LEAN MANUFACTURING FIRMY DB77 CONSULTING SP. Z O.O. I BAZUJE NA NAJLEPSZYCH PRAKTYKACH WYSTĘPUJĄCYCH W SZEROKO POJĘTYM PRZEMYŚLE PRODUKCYJNYM I AUTORSKIEJ METODOLOGII PRACY DB77 CONSULTING. </a:t>
            </a:r>
            <a:endParaRPr lang="pl-PL" dirty="0">
              <a:solidFill>
                <a:srgbClr val="FFFFFF"/>
              </a:solidFill>
              <a:latin typeface="Roboto" panose="02000000000000000000" pitchFamily="2" charset="0"/>
              <a:ea typeface="Roboto" panose="02000000000000000000" pitchFamily="2" charset="0"/>
              <a:cs typeface="Roboto" panose="02000000000000000000" pitchFamily="2" charset="0"/>
            </a:endParaRPr>
          </a:p>
          <a:p>
            <a:pPr algn="just">
              <a:lnSpc>
                <a:spcPts val="2774"/>
              </a:lnSpc>
            </a:pPr>
            <a:endParaRPr lang="pl-PL" dirty="0">
              <a:solidFill>
                <a:srgbClr val="FFFFFF"/>
              </a:solidFill>
              <a:latin typeface="Roboto" panose="02000000000000000000" pitchFamily="2" charset="0"/>
              <a:ea typeface="Roboto" panose="02000000000000000000" pitchFamily="2" charset="0"/>
              <a:cs typeface="Roboto" panose="02000000000000000000" pitchFamily="2" charset="0"/>
            </a:endParaRPr>
          </a:p>
          <a:p>
            <a:pPr algn="just">
              <a:lnSpc>
                <a:spcPts val="2774"/>
              </a:lnSpc>
            </a:pPr>
            <a:br>
              <a:rPr lang="pl-PL" dirty="0">
                <a:latin typeface="Roboto" panose="02000000000000000000" pitchFamily="2" charset="0"/>
                <a:ea typeface="Roboto" panose="02000000000000000000" pitchFamily="2" charset="0"/>
                <a:cs typeface="Roboto" panose="02000000000000000000" pitchFamily="2" charset="0"/>
              </a:rPr>
            </a:br>
            <a:r>
              <a:rPr lang="pl-PL" dirty="0">
                <a:solidFill>
                  <a:srgbClr val="FFFFFF"/>
                </a:solidFill>
                <a:latin typeface="Roboto"/>
                <a:ea typeface="Roboto"/>
                <a:cs typeface="Roboto" panose="02000000000000000000" pitchFamily="2" charset="0"/>
              </a:rPr>
              <a:t>KONSULTANCI PRZEPROWADZAJĄCY AUDYT RAPID LEAN:</a:t>
            </a:r>
          </a:p>
          <a:p>
            <a:pPr marL="712470" indent="-285750" algn="just">
              <a:lnSpc>
                <a:spcPts val="2774"/>
              </a:lnSpc>
              <a:buFont typeface="Arial" panose="020B0604020202020204" pitchFamily="34" charset="0"/>
              <a:buChar char="•"/>
            </a:pPr>
            <a:r>
              <a:rPr lang="pl-PL" dirty="0">
                <a:solidFill>
                  <a:srgbClr val="FFFFFF"/>
                </a:solidFill>
                <a:latin typeface="Roboto"/>
                <a:ea typeface="Roboto"/>
                <a:cs typeface="Roboto" panose="02000000000000000000" pitchFamily="2" charset="0"/>
              </a:rPr>
              <a:t>Jarosław Jurczyszak 	– Ekspert ds. Lean Manufacturing i robotyzacji</a:t>
            </a:r>
            <a:endParaRPr lang="pl-PL" sz="2400" dirty="0">
              <a:solidFill>
                <a:srgbClr val="FFFFFF"/>
              </a:solidFill>
              <a:latin typeface="Roboto"/>
              <a:ea typeface="Roboto"/>
              <a:cs typeface="Roboto" panose="02000000000000000000" pitchFamily="2" charset="0"/>
            </a:endParaRPr>
          </a:p>
          <a:p>
            <a:pPr marL="712470" indent="-285750" algn="just">
              <a:lnSpc>
                <a:spcPts val="2774"/>
              </a:lnSpc>
              <a:buFont typeface="Arial" panose="020B0604020202020204" pitchFamily="34" charset="0"/>
              <a:buChar char="•"/>
            </a:pPr>
            <a:r>
              <a:rPr lang="pl-PL" dirty="0">
                <a:solidFill>
                  <a:srgbClr val="FFFFFF"/>
                </a:solidFill>
                <a:latin typeface="Roboto"/>
                <a:ea typeface="Roboto"/>
              </a:rPr>
              <a:t>Sebastian Widera</a:t>
            </a:r>
            <a:r>
              <a:rPr lang="pl-PL" sz="2400" dirty="0">
                <a:solidFill>
                  <a:srgbClr val="FFFFFF"/>
                </a:solidFill>
                <a:latin typeface="Roboto"/>
                <a:ea typeface="Roboto"/>
                <a:cs typeface="Roboto" panose="02000000000000000000" pitchFamily="2" charset="0"/>
              </a:rPr>
              <a:t>		</a:t>
            </a:r>
            <a:r>
              <a:rPr lang="pl-PL" dirty="0">
                <a:solidFill>
                  <a:srgbClr val="FFFFFF"/>
                </a:solidFill>
                <a:latin typeface="Roboto"/>
                <a:ea typeface="Roboto"/>
              </a:rPr>
              <a:t>– Ekspert ds. logistyki i planowania produkcji</a:t>
            </a:r>
          </a:p>
          <a:p>
            <a:pPr marL="712470" indent="-285750" algn="just">
              <a:lnSpc>
                <a:spcPts val="2774"/>
              </a:lnSpc>
              <a:buFont typeface="Arial" panose="020B0604020202020204" pitchFamily="34" charset="0"/>
              <a:buChar char="•"/>
            </a:pPr>
            <a:r>
              <a:rPr lang="pl-PL" dirty="0">
                <a:solidFill>
                  <a:srgbClr val="FFFFFF"/>
                </a:solidFill>
                <a:latin typeface="Roboto"/>
                <a:ea typeface="Roboto"/>
                <a:cs typeface="Roboto" panose="02000000000000000000" pitchFamily="2" charset="0"/>
              </a:rPr>
              <a:t>Marcin Żurawik		– CEO DB77 Consulting </a:t>
            </a:r>
            <a:endParaRPr lang="pl-PL" dirty="0">
              <a:solidFill>
                <a:srgbClr val="FFFFFF"/>
              </a:solidFill>
              <a:latin typeface="Roboto" panose="02000000000000000000" pitchFamily="2" charset="0"/>
              <a:ea typeface="Roboto" panose="02000000000000000000" pitchFamily="2" charset="0"/>
              <a:cs typeface="Roboto" panose="02000000000000000000" pitchFamily="2" charset="0"/>
            </a:endParaRPr>
          </a:p>
          <a:p>
            <a:pPr marL="712470" indent="-285750" algn="just">
              <a:lnSpc>
                <a:spcPts val="2774"/>
              </a:lnSpc>
              <a:buFont typeface="Arial" panose="020B0604020202020204" pitchFamily="34" charset="0"/>
              <a:buChar char="•"/>
            </a:pPr>
            <a:endParaRPr lang="pl-PL" dirty="0">
              <a:solidFill>
                <a:srgbClr val="FFFFFF"/>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36783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rcRect l="7740" r="7740"/>
          <a:stretch>
            <a:fillRect/>
          </a:stretch>
        </a:blipFill>
        <a:effectLst/>
      </p:bgPr>
    </p:bg>
    <p:spTree>
      <p:nvGrpSpPr>
        <p:cNvPr id="1" name=""/>
        <p:cNvGrpSpPr/>
        <p:nvPr/>
      </p:nvGrpSpPr>
      <p:grpSpPr>
        <a:xfrm>
          <a:off x="0" y="0"/>
          <a:ext cx="0" cy="0"/>
          <a:chOff x="0" y="0"/>
          <a:chExt cx="0" cy="0"/>
        </a:xfrm>
      </p:grpSpPr>
      <p:grpSp>
        <p:nvGrpSpPr>
          <p:cNvPr id="15" name="Group 4">
            <a:extLst>
              <a:ext uri="{FF2B5EF4-FFF2-40B4-BE49-F238E27FC236}">
                <a16:creationId xmlns:a16="http://schemas.microsoft.com/office/drawing/2014/main" id="{36A983B3-6CA1-4584-BC1E-0136EADDA694}"/>
              </a:ext>
            </a:extLst>
          </p:cNvPr>
          <p:cNvGrpSpPr/>
          <p:nvPr/>
        </p:nvGrpSpPr>
        <p:grpSpPr>
          <a:xfrm>
            <a:off x="17744" y="-38100"/>
            <a:ext cx="18270255" cy="872014"/>
            <a:chOff x="0" y="0"/>
            <a:chExt cx="2670408" cy="368298"/>
          </a:xfrm>
          <a:solidFill>
            <a:srgbClr val="A6A6A6">
              <a:alpha val="16078"/>
            </a:srgbClr>
          </a:solidFill>
        </p:grpSpPr>
        <p:sp>
          <p:nvSpPr>
            <p:cNvPr id="16" name="Freeform 5">
              <a:extLst>
                <a:ext uri="{FF2B5EF4-FFF2-40B4-BE49-F238E27FC236}">
                  <a16:creationId xmlns:a16="http://schemas.microsoft.com/office/drawing/2014/main" id="{55667BF1-5EED-46AA-A66D-BE54233851E2}"/>
                </a:ext>
              </a:extLst>
            </p:cNvPr>
            <p:cNvSpPr/>
            <p:nvPr/>
          </p:nvSpPr>
          <p:spPr>
            <a:xfrm>
              <a:off x="0" y="0"/>
              <a:ext cx="2670408" cy="368298"/>
            </a:xfrm>
            <a:custGeom>
              <a:avLst/>
              <a:gdLst/>
              <a:ahLst/>
              <a:cxnLst/>
              <a:rect l="l" t="t" r="r" b="b"/>
              <a:pathLst>
                <a:path w="2670408" h="368298">
                  <a:moveTo>
                    <a:pt x="0" y="0"/>
                  </a:moveTo>
                  <a:lnTo>
                    <a:pt x="2670408" y="0"/>
                  </a:lnTo>
                  <a:lnTo>
                    <a:pt x="2670408" y="368298"/>
                  </a:lnTo>
                  <a:lnTo>
                    <a:pt x="0" y="368298"/>
                  </a:lnTo>
                  <a:close/>
                </a:path>
              </a:pathLst>
            </a:custGeom>
            <a:grpFill/>
          </p:spPr>
        </p:sp>
      </p:grpSp>
      <p:grpSp>
        <p:nvGrpSpPr>
          <p:cNvPr id="10" name="Group 10"/>
          <p:cNvGrpSpPr/>
          <p:nvPr/>
        </p:nvGrpSpPr>
        <p:grpSpPr>
          <a:xfrm rot="3656731">
            <a:off x="15633866" y="8794131"/>
            <a:ext cx="8229600" cy="822960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D0D8"/>
            </a:solidFill>
          </p:spPr>
        </p:sp>
      </p:grpSp>
      <p:sp>
        <p:nvSpPr>
          <p:cNvPr id="20" name="TextBox 2">
            <a:extLst>
              <a:ext uri="{FF2B5EF4-FFF2-40B4-BE49-F238E27FC236}">
                <a16:creationId xmlns:a16="http://schemas.microsoft.com/office/drawing/2014/main" id="{BF3BE986-8AE0-4852-A806-C5F7FA1C96DA}"/>
              </a:ext>
            </a:extLst>
          </p:cNvPr>
          <p:cNvSpPr txBox="1"/>
          <p:nvPr/>
        </p:nvSpPr>
        <p:spPr>
          <a:xfrm>
            <a:off x="381000" y="342900"/>
            <a:ext cx="10462280" cy="405880"/>
          </a:xfrm>
          <a:prstGeom prst="rect">
            <a:avLst/>
          </a:prstGeom>
        </p:spPr>
        <p:txBody>
          <a:bodyPr lIns="0" tIns="0" rIns="0" bIns="0" rtlCol="0" anchor="t">
            <a:spAutoFit/>
          </a:bodyPr>
          <a:lstStyle/>
          <a:p>
            <a:pPr>
              <a:lnSpc>
                <a:spcPts val="3080"/>
              </a:lnSpc>
            </a:pPr>
            <a:r>
              <a:rPr lang="pl-PL" sz="2400" spc="98" dirty="0">
                <a:solidFill>
                  <a:srgbClr val="B81E23"/>
                </a:solidFill>
                <a:latin typeface="League Spartan" panose="020B0604020202020204" charset="-18"/>
              </a:rPr>
              <a:t>ANALIZOWANY OBSZAR: </a:t>
            </a:r>
            <a:r>
              <a:rPr lang="pl-PL" sz="2400" spc="98" dirty="0">
                <a:solidFill>
                  <a:schemeClr val="bg1"/>
                </a:solidFill>
                <a:latin typeface="League Spartan" panose="020B0604020202020204" charset="-18"/>
              </a:rPr>
              <a:t>LINIA WIP / WIP PRO</a:t>
            </a:r>
            <a:endParaRPr lang="en-US" sz="2400" spc="98" dirty="0">
              <a:solidFill>
                <a:schemeClr val="bg1"/>
              </a:solidFill>
              <a:latin typeface="League Spartan" panose="020B0604020202020204" charset="-18"/>
            </a:endParaRPr>
          </a:p>
        </p:txBody>
      </p:sp>
      <p:cxnSp>
        <p:nvCxnSpPr>
          <p:cNvPr id="4" name="Łącznik prosty 3">
            <a:extLst>
              <a:ext uri="{FF2B5EF4-FFF2-40B4-BE49-F238E27FC236}">
                <a16:creationId xmlns:a16="http://schemas.microsoft.com/office/drawing/2014/main" id="{039C68F0-C14F-4AE7-994D-2D085F54CF63}"/>
              </a:ext>
            </a:extLst>
          </p:cNvPr>
          <p:cNvCxnSpPr/>
          <p:nvPr/>
        </p:nvCxnSpPr>
        <p:spPr>
          <a:xfrm>
            <a:off x="8837112" y="833914"/>
            <a:ext cx="0" cy="9067800"/>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3" name="pole tekstowe 12">
            <a:extLst>
              <a:ext uri="{FF2B5EF4-FFF2-40B4-BE49-F238E27FC236}">
                <a16:creationId xmlns:a16="http://schemas.microsoft.com/office/drawing/2014/main" id="{26486601-8571-4DDC-9385-E72BA3928F5E}"/>
              </a:ext>
            </a:extLst>
          </p:cNvPr>
          <p:cNvSpPr txBox="1"/>
          <p:nvPr/>
        </p:nvSpPr>
        <p:spPr>
          <a:xfrm>
            <a:off x="171189" y="920107"/>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OBSZAR: STANOWISKO NITOWANIA</a:t>
            </a:r>
            <a:endParaRPr lang="pl-PL" sz="1800" b="1" u="sng" dirty="0">
              <a:solidFill>
                <a:srgbClr val="FFFFFF"/>
              </a:solidFill>
              <a:latin typeface="Roboto" panose="02000000000000000000" pitchFamily="2" charset="0"/>
              <a:ea typeface="Roboto" panose="02000000000000000000" pitchFamily="2" charset="0"/>
            </a:endParaRPr>
          </a:p>
        </p:txBody>
      </p:sp>
      <p:sp>
        <p:nvSpPr>
          <p:cNvPr id="14" name="pole tekstowe 13">
            <a:extLst>
              <a:ext uri="{FF2B5EF4-FFF2-40B4-BE49-F238E27FC236}">
                <a16:creationId xmlns:a16="http://schemas.microsoft.com/office/drawing/2014/main" id="{47934F7F-94FD-49E5-8EEF-B86260C01E59}"/>
              </a:ext>
            </a:extLst>
          </p:cNvPr>
          <p:cNvSpPr txBox="1"/>
          <p:nvPr/>
        </p:nvSpPr>
        <p:spPr>
          <a:xfrm>
            <a:off x="228598" y="5994436"/>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MACIERZ STRAT ZIDENTYFIKOWANYCH W OBSZARZE:</a:t>
            </a:r>
            <a:endParaRPr lang="pl-PL" sz="1800" b="1" u="sng" dirty="0">
              <a:solidFill>
                <a:srgbClr val="FFFFFF"/>
              </a:solidFill>
              <a:latin typeface="Roboto" panose="02000000000000000000" pitchFamily="2" charset="0"/>
              <a:ea typeface="Roboto" panose="02000000000000000000" pitchFamily="2" charset="0"/>
            </a:endParaRPr>
          </a:p>
        </p:txBody>
      </p:sp>
      <p:graphicFrame>
        <p:nvGraphicFramePr>
          <p:cNvPr id="17" name="Tabela 17">
            <a:extLst>
              <a:ext uri="{FF2B5EF4-FFF2-40B4-BE49-F238E27FC236}">
                <a16:creationId xmlns:a16="http://schemas.microsoft.com/office/drawing/2014/main" id="{3E459F30-7F8E-49D8-B535-63F4EF1ADD1A}"/>
              </a:ext>
            </a:extLst>
          </p:cNvPr>
          <p:cNvGraphicFramePr>
            <a:graphicFrameLocks noGrp="1"/>
          </p:cNvGraphicFramePr>
          <p:nvPr>
            <p:extLst>
              <p:ext uri="{D42A27DB-BD31-4B8C-83A1-F6EECF244321}">
                <p14:modId xmlns:p14="http://schemas.microsoft.com/office/powerpoint/2010/main" val="3908776050"/>
              </p:ext>
            </p:extLst>
          </p:nvPr>
        </p:nvGraphicFramePr>
        <p:xfrm>
          <a:off x="679800" y="6769173"/>
          <a:ext cx="7885917" cy="3291909"/>
        </p:xfrm>
        <a:graphic>
          <a:graphicData uri="http://schemas.openxmlformats.org/drawingml/2006/table">
            <a:tbl>
              <a:tblPr firstRow="1" bandRow="1">
                <a:tableStyleId>{5C22544A-7EE6-4342-B048-85BDC9FD1C3A}</a:tableStyleId>
              </a:tblPr>
              <a:tblGrid>
                <a:gridCol w="2628639">
                  <a:extLst>
                    <a:ext uri="{9D8B030D-6E8A-4147-A177-3AD203B41FA5}">
                      <a16:colId xmlns:a16="http://schemas.microsoft.com/office/drawing/2014/main" val="3951899229"/>
                    </a:ext>
                  </a:extLst>
                </a:gridCol>
                <a:gridCol w="816665">
                  <a:extLst>
                    <a:ext uri="{9D8B030D-6E8A-4147-A177-3AD203B41FA5}">
                      <a16:colId xmlns:a16="http://schemas.microsoft.com/office/drawing/2014/main" val="962813978"/>
                    </a:ext>
                  </a:extLst>
                </a:gridCol>
                <a:gridCol w="4440613">
                  <a:extLst>
                    <a:ext uri="{9D8B030D-6E8A-4147-A177-3AD203B41FA5}">
                      <a16:colId xmlns:a16="http://schemas.microsoft.com/office/drawing/2014/main" val="3741462156"/>
                    </a:ext>
                  </a:extLst>
                </a:gridCol>
              </a:tblGrid>
              <a:tr h="584127">
                <a:tc>
                  <a:txBody>
                    <a:bodyPr/>
                    <a:lstStyle/>
                    <a:p>
                      <a:r>
                        <a:rPr lang="pl-PL" sz="1800" u="none" dirty="0">
                          <a:solidFill>
                            <a:schemeClr val="bg1"/>
                          </a:solidFill>
                        </a:rPr>
                        <a:t>RODZAJ STRATY</a:t>
                      </a:r>
                    </a:p>
                  </a:txBody>
                  <a:tcPr>
                    <a:lnL w="12700" cap="flat" cmpd="sng" algn="ctr">
                      <a:noFill/>
                      <a:prstDash val="solid"/>
                      <a:round/>
                      <a:headEnd type="none" w="med" len="med"/>
                      <a:tailEnd type="none" w="med" len="med"/>
                    </a:lnL>
                    <a:lnR w="12700" cap="flat" cmpd="sng" algn="ctr">
                      <a:no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l-PL" sz="1800" u="none" dirty="0">
                        <a:solidFill>
                          <a:schemeClr val="bg1"/>
                        </a:solidFill>
                      </a:endParaRPr>
                    </a:p>
                  </a:txBody>
                  <a:tcPr>
                    <a:lnL w="12700" cap="flat" cmpd="sng" algn="ctr">
                      <a:noFill/>
                      <a:prstDash val="sysDashDotDot"/>
                      <a:round/>
                      <a:headEnd type="none" w="med" len="med"/>
                      <a:tailEnd type="none" w="med" len="med"/>
                    </a:lnL>
                    <a:lnR w="12700" cap="flat" cmpd="sng" algn="ctr">
                      <a:noFill/>
                      <a:prstDash val="sysDashDotDot"/>
                      <a:round/>
                      <a:headEnd type="none" w="med" len="med"/>
                      <a:tailEnd type="none" w="med" len="med"/>
                    </a:lnR>
                    <a:lnT w="12700" cap="flat" cmpd="sng" algn="ctr">
                      <a:no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r>
                        <a:rPr lang="pl-PL" sz="1800" u="none" dirty="0">
                          <a:solidFill>
                            <a:schemeClr val="bg1"/>
                          </a:solidFill>
                        </a:rPr>
                        <a:t>UWAGI:</a:t>
                      </a:r>
                    </a:p>
                  </a:txBody>
                  <a:tcPr>
                    <a:lnL w="12700" cap="flat" cmpd="sng" algn="ctr">
                      <a:no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0362090"/>
                  </a:ext>
                </a:extLst>
              </a:tr>
              <a:tr h="372582">
                <a:tc>
                  <a:txBody>
                    <a:bodyPr/>
                    <a:lstStyle/>
                    <a:p>
                      <a:pPr lvl="1"/>
                      <a:r>
                        <a:rPr lang="pl-PL" sz="1800" dirty="0">
                          <a:solidFill>
                            <a:schemeClr val="bg1"/>
                          </a:solidFill>
                        </a:rPr>
                        <a:t>Nadprodukcja</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PRODUKCJA NA ZAPAS</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2075057"/>
                  </a:ext>
                </a:extLst>
              </a:tr>
              <a:tr h="389200">
                <a:tc>
                  <a:txBody>
                    <a:bodyPr/>
                    <a:lstStyle/>
                    <a:p>
                      <a:pPr lvl="1"/>
                      <a:r>
                        <a:rPr lang="pl-PL" sz="1800" dirty="0">
                          <a:solidFill>
                            <a:schemeClr val="bg1"/>
                          </a:solidFill>
                        </a:rPr>
                        <a:t>Zapasy</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MAGAZYNOWANIE NA STOŁACH/PALETACH</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9356983"/>
                  </a:ext>
                </a:extLst>
              </a:tr>
              <a:tr h="389200">
                <a:tc>
                  <a:txBody>
                    <a:bodyPr/>
                    <a:lstStyle/>
                    <a:p>
                      <a:pPr lvl="1"/>
                      <a:r>
                        <a:rPr lang="pl-PL" sz="1800" dirty="0">
                          <a:solidFill>
                            <a:schemeClr val="bg1"/>
                          </a:solidFill>
                        </a:rPr>
                        <a:t>Transport</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WIELOKROTNE PRZEWOŻENIE</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81170"/>
                  </a:ext>
                </a:extLst>
              </a:tr>
              <a:tr h="389200">
                <a:tc>
                  <a:txBody>
                    <a:bodyPr/>
                    <a:lstStyle/>
                    <a:p>
                      <a:pPr lvl="1"/>
                      <a:r>
                        <a:rPr lang="pl-PL" sz="1800" dirty="0">
                          <a:solidFill>
                            <a:schemeClr val="bg1"/>
                          </a:solidFill>
                        </a:rPr>
                        <a:t>Oczekiwanie</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pl-PL" sz="1800" kern="1200" spc="98" dirty="0">
                        <a:solidFill>
                          <a:srgbClr val="B81E23"/>
                        </a:solidFill>
                        <a:latin typeface="League Spartan" panose="020B0604020202020204" charset="-18"/>
                        <a:ea typeface="+mn-ea"/>
                        <a:cs typeface="+mn-cs"/>
                      </a:endParaRP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endParaRPr lang="pl-PL" sz="1600" dirty="0">
                        <a:solidFill>
                          <a:schemeClr val="bg1"/>
                        </a:solidFill>
                      </a:endParaRP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0659720"/>
                  </a:ext>
                </a:extLst>
              </a:tr>
              <a:tr h="389200">
                <a:tc>
                  <a:txBody>
                    <a:bodyPr/>
                    <a:lstStyle/>
                    <a:p>
                      <a:pPr lvl="1"/>
                      <a:r>
                        <a:rPr lang="pl-PL" sz="1800" dirty="0">
                          <a:solidFill>
                            <a:schemeClr val="bg1"/>
                          </a:solidFill>
                        </a:rPr>
                        <a:t>Braki, odzysk</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POPRAWKI NITOWANIA</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738351"/>
                  </a:ext>
                </a:extLst>
              </a:tr>
              <a:tr h="389200">
                <a:tc>
                  <a:txBody>
                    <a:bodyPr/>
                    <a:lstStyle/>
                    <a:p>
                      <a:pPr lvl="1"/>
                      <a:r>
                        <a:rPr lang="pl-PL" sz="1800" dirty="0">
                          <a:solidFill>
                            <a:schemeClr val="bg1"/>
                          </a:solidFill>
                        </a:rPr>
                        <a:t>Zbędny proces</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SZUKANIE KOMPONENTÓW</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8063014"/>
                  </a:ext>
                </a:extLst>
              </a:tr>
              <a:tr h="389200">
                <a:tc>
                  <a:txBody>
                    <a:bodyPr/>
                    <a:lstStyle/>
                    <a:p>
                      <a:pPr lvl="1"/>
                      <a:r>
                        <a:rPr lang="pl-PL" sz="1800" dirty="0">
                          <a:solidFill>
                            <a:schemeClr val="bg1"/>
                          </a:solidFill>
                        </a:rPr>
                        <a:t>Zbędny ruch</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CHODZENIE, WIELOKROTNE NITOWANIE, </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0210205"/>
                  </a:ext>
                </a:extLst>
              </a:tr>
            </a:tbl>
          </a:graphicData>
        </a:graphic>
      </p:graphicFrame>
      <p:sp>
        <p:nvSpPr>
          <p:cNvPr id="22" name="pole tekstowe 21">
            <a:extLst>
              <a:ext uri="{FF2B5EF4-FFF2-40B4-BE49-F238E27FC236}">
                <a16:creationId xmlns:a16="http://schemas.microsoft.com/office/drawing/2014/main" id="{377BCE66-B1CC-43A7-9CCF-2BDF52FD9BD8}"/>
              </a:ext>
            </a:extLst>
          </p:cNvPr>
          <p:cNvSpPr txBox="1"/>
          <p:nvPr/>
        </p:nvSpPr>
        <p:spPr>
          <a:xfrm>
            <a:off x="8930829" y="992466"/>
            <a:ext cx="8653397" cy="419346"/>
          </a:xfrm>
          <a:prstGeom prst="rect">
            <a:avLst/>
          </a:prstGeom>
          <a:noFill/>
        </p:spPr>
        <p:txBody>
          <a:bodyPr wrap="square">
            <a:spAutoFit/>
          </a:bodyPr>
          <a:lstStyle/>
          <a:p>
            <a:pPr algn="just">
              <a:lnSpc>
                <a:spcPts val="2774"/>
              </a:lnSpc>
              <a:spcAft>
                <a:spcPts val="600"/>
              </a:spcAft>
            </a:pPr>
            <a:r>
              <a:rPr lang="pl-PL" sz="1800" b="1" u="sng" dirty="0">
                <a:solidFill>
                  <a:srgbClr val="FFFFFF"/>
                </a:solidFill>
                <a:latin typeface="Roboto" panose="02000000000000000000" pitchFamily="2" charset="0"/>
                <a:ea typeface="Roboto" panose="02000000000000000000" pitchFamily="2" charset="0"/>
              </a:rPr>
              <a:t>ZIDENTYFIKOWANE PROBLEMY:</a:t>
            </a:r>
          </a:p>
        </p:txBody>
      </p:sp>
      <p:sp>
        <p:nvSpPr>
          <p:cNvPr id="23" name="pole tekstowe 22">
            <a:extLst>
              <a:ext uri="{FF2B5EF4-FFF2-40B4-BE49-F238E27FC236}">
                <a16:creationId xmlns:a16="http://schemas.microsoft.com/office/drawing/2014/main" id="{B6C75165-29DD-46AA-AECF-67CE2CC25068}"/>
              </a:ext>
            </a:extLst>
          </p:cNvPr>
          <p:cNvSpPr txBox="1"/>
          <p:nvPr/>
        </p:nvSpPr>
        <p:spPr>
          <a:xfrm>
            <a:off x="8972035" y="6104633"/>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PROPOZYCJE DZIAŁAŃ KORYGUJĄCYCH / PODSUMOWANIE :</a:t>
            </a:r>
            <a:endParaRPr lang="pl-PL" sz="1800" b="1" u="sng" dirty="0">
              <a:solidFill>
                <a:srgbClr val="FFFFFF"/>
              </a:solidFill>
              <a:latin typeface="Roboto" panose="02000000000000000000" pitchFamily="2" charset="0"/>
              <a:ea typeface="Roboto" panose="02000000000000000000" pitchFamily="2" charset="0"/>
            </a:endParaRPr>
          </a:p>
        </p:txBody>
      </p:sp>
      <p:sp>
        <p:nvSpPr>
          <p:cNvPr id="24" name="pole tekstowe 23">
            <a:extLst>
              <a:ext uri="{FF2B5EF4-FFF2-40B4-BE49-F238E27FC236}">
                <a16:creationId xmlns:a16="http://schemas.microsoft.com/office/drawing/2014/main" id="{13317A9C-F509-4CDA-BDE0-DF5803A9954F}"/>
              </a:ext>
            </a:extLst>
          </p:cNvPr>
          <p:cNvSpPr txBox="1"/>
          <p:nvPr/>
        </p:nvSpPr>
        <p:spPr>
          <a:xfrm>
            <a:off x="8347468" y="6707649"/>
            <a:ext cx="10169132" cy="3465051"/>
          </a:xfrm>
          <a:prstGeom prst="rect">
            <a:avLst/>
          </a:prstGeom>
          <a:noFill/>
        </p:spPr>
        <p:txBody>
          <a:bodyPr wrap="square">
            <a:spAutoFit/>
          </a:bodyPr>
          <a:lstStyle/>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ZASTOSOWANIE PODAJNIKÓW DO NITÓW  LUB NITOWNICY Z PODAJNIKIEM</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BUDOWA PROSTEGO PRZYRZĄDU DO POZYCJONOWANIA KOMPONENTÓW DO NITOWANIA</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REORGANIZACJA LAY-OUT STANOWISKA</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ZASTOSOWANIE NITOWNIC O WIĘKSZYM SKOKU</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AUTOMATYCZNE NITOWANIE – AUTOMAT</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ZASTOSOWANIE PODWIESZONYCH NARZĘDZI</a:t>
            </a: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p:txBody>
      </p:sp>
      <p:sp>
        <p:nvSpPr>
          <p:cNvPr id="27" name="pole tekstowe 26">
            <a:extLst>
              <a:ext uri="{FF2B5EF4-FFF2-40B4-BE49-F238E27FC236}">
                <a16:creationId xmlns:a16="http://schemas.microsoft.com/office/drawing/2014/main" id="{6857B7F3-3AA0-44CD-A6FC-0E609EE1ACC7}"/>
              </a:ext>
            </a:extLst>
          </p:cNvPr>
          <p:cNvSpPr txBox="1"/>
          <p:nvPr/>
        </p:nvSpPr>
        <p:spPr>
          <a:xfrm>
            <a:off x="9420346" y="9641736"/>
            <a:ext cx="8653397" cy="425758"/>
          </a:xfrm>
          <a:prstGeom prst="rect">
            <a:avLst/>
          </a:prstGeom>
          <a:noFill/>
        </p:spPr>
        <p:txBody>
          <a:bodyPr wrap="square">
            <a:spAutoFit/>
          </a:bodyPr>
          <a:lstStyle/>
          <a:p>
            <a:pPr algn="just">
              <a:lnSpc>
                <a:spcPts val="2774"/>
              </a:lnSpc>
              <a:spcBef>
                <a:spcPts val="0"/>
              </a:spcBef>
              <a:spcAft>
                <a:spcPts val="600"/>
              </a:spcAft>
            </a:pPr>
            <a:r>
              <a:rPr lang="pl-PL" b="1" dirty="0">
                <a:solidFill>
                  <a:srgbClr val="FFFFFF"/>
                </a:solidFill>
                <a:latin typeface="Roboto" panose="02000000000000000000" pitchFamily="2" charset="0"/>
                <a:ea typeface="Roboto" panose="02000000000000000000" pitchFamily="2" charset="0"/>
              </a:rPr>
              <a:t>POTENCJAŁ POPRAWY:	</a:t>
            </a:r>
            <a:r>
              <a:rPr lang="pl-PL" sz="2000" b="1" dirty="0">
                <a:solidFill>
                  <a:srgbClr val="00B050"/>
                </a:solidFill>
                <a:latin typeface="Roboto" panose="02000000000000000000" pitchFamily="2" charset="0"/>
                <a:ea typeface="Roboto" panose="02000000000000000000" pitchFamily="2" charset="0"/>
              </a:rPr>
              <a:t>TAK</a:t>
            </a:r>
            <a:endParaRPr lang="pl-PL" sz="1800" b="1" dirty="0">
              <a:solidFill>
                <a:srgbClr val="FF0000"/>
              </a:solidFill>
              <a:latin typeface="Roboto" panose="02000000000000000000" pitchFamily="2" charset="0"/>
              <a:ea typeface="Roboto" panose="02000000000000000000" pitchFamily="2" charset="0"/>
            </a:endParaRPr>
          </a:p>
        </p:txBody>
      </p:sp>
      <p:sp>
        <p:nvSpPr>
          <p:cNvPr id="28" name="pole tekstowe 27">
            <a:extLst>
              <a:ext uri="{FF2B5EF4-FFF2-40B4-BE49-F238E27FC236}">
                <a16:creationId xmlns:a16="http://schemas.microsoft.com/office/drawing/2014/main" id="{7CA4C4A5-A883-4F77-94B2-09F3B4E4785B}"/>
              </a:ext>
            </a:extLst>
          </p:cNvPr>
          <p:cNvSpPr txBox="1"/>
          <p:nvPr/>
        </p:nvSpPr>
        <p:spPr>
          <a:xfrm>
            <a:off x="8362685" y="1401203"/>
            <a:ext cx="9696717" cy="5134995"/>
          </a:xfrm>
          <a:prstGeom prst="rect">
            <a:avLst/>
          </a:prstGeom>
          <a:noFill/>
        </p:spPr>
        <p:txBody>
          <a:bodyPr wrap="square">
            <a:spAutoFit/>
          </a:bodyPr>
          <a:lstStyle/>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WIELKOROTNE UŻYCIE NITOWNICY – ZWALNIANIE SPUSTU NITOWNICY 2-4 RAZY / NIT</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SZUKANIE KOMPONENTÓW DO PRACY</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RĘCZNE ROZKŁADANIE NITÓW NA STOLE ROBOCZYM I POZYCJONOWANIE W DETALACH</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UTRUDNIONE POZYCJOWNOWANIE ELEMENTÓW DO MONTAŻU</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PRACA NA PROWIZORYCZNYCH NARZĘDZIACH</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TRANSPORT KOMPONENTÓW NA STANOWISKO PRZEZ OPERATORA </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ERGONOMIA PRACY / SCHYLANIE SIĘ / ODWRACANIE</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NIEOPTYMALNY UKŁAD STANOWISKA</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WIELOKROTNE POBIERANIE CIĘŻKICH NARZĘDZI</a:t>
            </a: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p>
        </p:txBody>
      </p:sp>
      <p:pic>
        <p:nvPicPr>
          <p:cNvPr id="5" name="Obraz 4" descr="Obraz zawierający tekst, wewnątrz, podłoże, praca&#10;&#10;Opis wygenerowany automatycznie">
            <a:extLst>
              <a:ext uri="{FF2B5EF4-FFF2-40B4-BE49-F238E27FC236}">
                <a16:creationId xmlns:a16="http://schemas.microsoft.com/office/drawing/2014/main" id="{87A6D3B6-3DB0-0B27-DEF6-3FAE2B2BD034}"/>
              </a:ext>
            </a:extLst>
          </p:cNvPr>
          <p:cNvPicPr>
            <a:picLocks noChangeAspect="1"/>
          </p:cNvPicPr>
          <p:nvPr/>
        </p:nvPicPr>
        <p:blipFill rotWithShape="1">
          <a:blip r:embed="rId3">
            <a:extLst>
              <a:ext uri="{28A0092B-C50C-407E-A947-70E740481C1C}">
                <a14:useLocalDpi xmlns:a14="http://schemas.microsoft.com/office/drawing/2010/main" val="0"/>
              </a:ext>
            </a:extLst>
          </a:blip>
          <a:srcRect l="40471" t="23578" r="1433" b="10974"/>
          <a:stretch/>
        </p:blipFill>
        <p:spPr>
          <a:xfrm>
            <a:off x="1143000" y="1660665"/>
            <a:ext cx="6041189" cy="3828232"/>
          </a:xfrm>
          <a:prstGeom prst="rect">
            <a:avLst/>
          </a:prstGeom>
        </p:spPr>
      </p:pic>
      <p:sp>
        <p:nvSpPr>
          <p:cNvPr id="6" name="Owal 5">
            <a:extLst>
              <a:ext uri="{FF2B5EF4-FFF2-40B4-BE49-F238E27FC236}">
                <a16:creationId xmlns:a16="http://schemas.microsoft.com/office/drawing/2014/main" id="{19197F49-6C16-EECD-526A-FDCD9B1F5EB3}"/>
              </a:ext>
            </a:extLst>
          </p:cNvPr>
          <p:cNvSpPr/>
          <p:nvPr/>
        </p:nvSpPr>
        <p:spPr>
          <a:xfrm>
            <a:off x="5029200" y="1694844"/>
            <a:ext cx="533400" cy="553056"/>
          </a:xfrm>
          <a:prstGeom prst="ellipse">
            <a:avLst/>
          </a:prstGeom>
          <a:solidFill>
            <a:schemeClr val="bg1">
              <a:lumMod val="75000"/>
            </a:schemeClr>
          </a:solidFill>
          <a:ln>
            <a:solidFill>
              <a:schemeClr val="bg1">
                <a:lumMod val="75000"/>
              </a:schemeClr>
            </a:solidFill>
          </a:ln>
          <a:effectLst>
            <a:glow rad="2286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cxnSp>
        <p:nvCxnSpPr>
          <p:cNvPr id="8" name="Łącznik prosty ze strzałką 7">
            <a:extLst>
              <a:ext uri="{FF2B5EF4-FFF2-40B4-BE49-F238E27FC236}">
                <a16:creationId xmlns:a16="http://schemas.microsoft.com/office/drawing/2014/main" id="{7CDC043E-E281-6795-AECA-433E5F59139D}"/>
              </a:ext>
            </a:extLst>
          </p:cNvPr>
          <p:cNvCxnSpPr>
            <a:cxnSpLocks/>
          </p:cNvCxnSpPr>
          <p:nvPr/>
        </p:nvCxnSpPr>
        <p:spPr>
          <a:xfrm>
            <a:off x="2301662" y="2632632"/>
            <a:ext cx="1813138" cy="605868"/>
          </a:xfrm>
          <a:prstGeom prst="straightConnector1">
            <a:avLst/>
          </a:prstGeom>
          <a:ln w="57150" cap="flat" cmpd="sng" algn="ctr">
            <a:solidFill>
              <a:schemeClr val="accent6"/>
            </a:solidFill>
            <a:prstDash val="solid"/>
            <a:round/>
            <a:headEnd type="none" w="med" len="med"/>
            <a:tailEnd type="arrow" w="med" len="med"/>
          </a:ln>
          <a:effectLst>
            <a:glow rad="1016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sp>
        <p:nvSpPr>
          <p:cNvPr id="25" name="Owal 24">
            <a:extLst>
              <a:ext uri="{FF2B5EF4-FFF2-40B4-BE49-F238E27FC236}">
                <a16:creationId xmlns:a16="http://schemas.microsoft.com/office/drawing/2014/main" id="{1F43D3C3-B5BA-899D-D9A2-AEE70683FF85}"/>
              </a:ext>
            </a:extLst>
          </p:cNvPr>
          <p:cNvSpPr/>
          <p:nvPr/>
        </p:nvSpPr>
        <p:spPr>
          <a:xfrm>
            <a:off x="3202486" y="2465546"/>
            <a:ext cx="2293841" cy="154590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pic>
        <p:nvPicPr>
          <p:cNvPr id="26" name="Picture 12">
            <a:extLst>
              <a:ext uri="{FF2B5EF4-FFF2-40B4-BE49-F238E27FC236}">
                <a16:creationId xmlns:a16="http://schemas.microsoft.com/office/drawing/2014/main" id="{72169256-8CF5-EC09-ECD0-87B30D48786D}"/>
              </a:ext>
            </a:extLst>
          </p:cNvPr>
          <p:cNvPicPr>
            <a:picLocks noChangeAspect="1"/>
          </p:cNvPicPr>
          <p:nvPr/>
        </p:nvPicPr>
        <p:blipFill>
          <a:blip r:embed="rId4"/>
          <a:srcRect/>
          <a:stretch>
            <a:fillRect/>
          </a:stretch>
        </p:blipFill>
        <p:spPr>
          <a:xfrm>
            <a:off x="16866507" y="9800288"/>
            <a:ext cx="1374819" cy="423903"/>
          </a:xfrm>
          <a:prstGeom prst="rect">
            <a:avLst/>
          </a:prstGeom>
        </p:spPr>
      </p:pic>
    </p:spTree>
    <p:extLst>
      <p:ext uri="{BB962C8B-B14F-4D97-AF65-F5344CB8AC3E}">
        <p14:creationId xmlns:p14="http://schemas.microsoft.com/office/powerpoint/2010/main" val="2177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rcRect l="7740" r="7740"/>
          <a:stretch>
            <a:fillRect/>
          </a:stretch>
        </a:blipFill>
        <a:effectLst/>
      </p:bgPr>
    </p:bg>
    <p:spTree>
      <p:nvGrpSpPr>
        <p:cNvPr id="1" name=""/>
        <p:cNvGrpSpPr/>
        <p:nvPr/>
      </p:nvGrpSpPr>
      <p:grpSpPr>
        <a:xfrm>
          <a:off x="0" y="0"/>
          <a:ext cx="0" cy="0"/>
          <a:chOff x="0" y="0"/>
          <a:chExt cx="0" cy="0"/>
        </a:xfrm>
      </p:grpSpPr>
      <p:grpSp>
        <p:nvGrpSpPr>
          <p:cNvPr id="15" name="Group 4">
            <a:extLst>
              <a:ext uri="{FF2B5EF4-FFF2-40B4-BE49-F238E27FC236}">
                <a16:creationId xmlns:a16="http://schemas.microsoft.com/office/drawing/2014/main" id="{36A983B3-6CA1-4584-BC1E-0136EADDA694}"/>
              </a:ext>
            </a:extLst>
          </p:cNvPr>
          <p:cNvGrpSpPr/>
          <p:nvPr/>
        </p:nvGrpSpPr>
        <p:grpSpPr>
          <a:xfrm>
            <a:off x="17744" y="-38100"/>
            <a:ext cx="18270255" cy="872014"/>
            <a:chOff x="0" y="0"/>
            <a:chExt cx="2670408" cy="368298"/>
          </a:xfrm>
          <a:solidFill>
            <a:srgbClr val="A6A6A6">
              <a:alpha val="16078"/>
            </a:srgbClr>
          </a:solidFill>
        </p:grpSpPr>
        <p:sp>
          <p:nvSpPr>
            <p:cNvPr id="16" name="Freeform 5">
              <a:extLst>
                <a:ext uri="{FF2B5EF4-FFF2-40B4-BE49-F238E27FC236}">
                  <a16:creationId xmlns:a16="http://schemas.microsoft.com/office/drawing/2014/main" id="{55667BF1-5EED-46AA-A66D-BE54233851E2}"/>
                </a:ext>
              </a:extLst>
            </p:cNvPr>
            <p:cNvSpPr/>
            <p:nvPr/>
          </p:nvSpPr>
          <p:spPr>
            <a:xfrm>
              <a:off x="0" y="0"/>
              <a:ext cx="2670408" cy="368298"/>
            </a:xfrm>
            <a:custGeom>
              <a:avLst/>
              <a:gdLst/>
              <a:ahLst/>
              <a:cxnLst/>
              <a:rect l="l" t="t" r="r" b="b"/>
              <a:pathLst>
                <a:path w="2670408" h="368298">
                  <a:moveTo>
                    <a:pt x="0" y="0"/>
                  </a:moveTo>
                  <a:lnTo>
                    <a:pt x="2670408" y="0"/>
                  </a:lnTo>
                  <a:lnTo>
                    <a:pt x="2670408" y="368298"/>
                  </a:lnTo>
                  <a:lnTo>
                    <a:pt x="0" y="368298"/>
                  </a:lnTo>
                  <a:close/>
                </a:path>
              </a:pathLst>
            </a:custGeom>
            <a:grpFill/>
          </p:spPr>
        </p:sp>
      </p:grpSp>
      <p:grpSp>
        <p:nvGrpSpPr>
          <p:cNvPr id="10" name="Group 10"/>
          <p:cNvGrpSpPr/>
          <p:nvPr/>
        </p:nvGrpSpPr>
        <p:grpSpPr>
          <a:xfrm rot="3656731">
            <a:off x="15653704" y="8811790"/>
            <a:ext cx="8229600" cy="822960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D0D8"/>
            </a:solidFill>
          </p:spPr>
        </p:sp>
      </p:grpSp>
      <p:pic>
        <p:nvPicPr>
          <p:cNvPr id="12" name="Picture 12"/>
          <p:cNvPicPr>
            <a:picLocks noChangeAspect="1"/>
          </p:cNvPicPr>
          <p:nvPr/>
        </p:nvPicPr>
        <p:blipFill>
          <a:blip r:embed="rId3"/>
          <a:srcRect/>
          <a:stretch>
            <a:fillRect/>
          </a:stretch>
        </p:blipFill>
        <p:spPr>
          <a:xfrm>
            <a:off x="16866507" y="9800288"/>
            <a:ext cx="1374819" cy="423903"/>
          </a:xfrm>
          <a:prstGeom prst="rect">
            <a:avLst/>
          </a:prstGeom>
        </p:spPr>
      </p:pic>
      <p:sp>
        <p:nvSpPr>
          <p:cNvPr id="20" name="TextBox 2">
            <a:extLst>
              <a:ext uri="{FF2B5EF4-FFF2-40B4-BE49-F238E27FC236}">
                <a16:creationId xmlns:a16="http://schemas.microsoft.com/office/drawing/2014/main" id="{BF3BE986-8AE0-4852-A806-C5F7FA1C96DA}"/>
              </a:ext>
            </a:extLst>
          </p:cNvPr>
          <p:cNvSpPr txBox="1"/>
          <p:nvPr/>
        </p:nvSpPr>
        <p:spPr>
          <a:xfrm>
            <a:off x="381000" y="342900"/>
            <a:ext cx="10462280" cy="405880"/>
          </a:xfrm>
          <a:prstGeom prst="rect">
            <a:avLst/>
          </a:prstGeom>
        </p:spPr>
        <p:txBody>
          <a:bodyPr lIns="0" tIns="0" rIns="0" bIns="0" rtlCol="0" anchor="t">
            <a:spAutoFit/>
          </a:bodyPr>
          <a:lstStyle/>
          <a:p>
            <a:pPr>
              <a:lnSpc>
                <a:spcPts val="3080"/>
              </a:lnSpc>
            </a:pPr>
            <a:r>
              <a:rPr lang="pl-PL" sz="2400" spc="98" dirty="0">
                <a:solidFill>
                  <a:srgbClr val="B81E23"/>
                </a:solidFill>
                <a:latin typeface="League Spartan" panose="020B0604020202020204" charset="-18"/>
              </a:rPr>
              <a:t>ANALIZOWANY OBSZAR: </a:t>
            </a:r>
            <a:r>
              <a:rPr lang="pl-PL" sz="2400" spc="98" dirty="0">
                <a:solidFill>
                  <a:schemeClr val="bg1"/>
                </a:solidFill>
                <a:latin typeface="League Spartan" panose="020B0604020202020204" charset="-18"/>
              </a:rPr>
              <a:t>LINIA WIP / WIP PRO</a:t>
            </a:r>
            <a:endParaRPr lang="en-US" sz="2400" spc="98" dirty="0">
              <a:solidFill>
                <a:schemeClr val="bg1"/>
              </a:solidFill>
              <a:latin typeface="League Spartan" panose="020B0604020202020204" charset="-18"/>
            </a:endParaRPr>
          </a:p>
        </p:txBody>
      </p:sp>
      <p:cxnSp>
        <p:nvCxnSpPr>
          <p:cNvPr id="4" name="Łącznik prosty 3">
            <a:extLst>
              <a:ext uri="{FF2B5EF4-FFF2-40B4-BE49-F238E27FC236}">
                <a16:creationId xmlns:a16="http://schemas.microsoft.com/office/drawing/2014/main" id="{039C68F0-C14F-4AE7-994D-2D085F54CF63}"/>
              </a:ext>
            </a:extLst>
          </p:cNvPr>
          <p:cNvCxnSpPr/>
          <p:nvPr/>
        </p:nvCxnSpPr>
        <p:spPr>
          <a:xfrm>
            <a:off x="8837112" y="833914"/>
            <a:ext cx="0" cy="9067800"/>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3" name="pole tekstowe 12">
            <a:extLst>
              <a:ext uri="{FF2B5EF4-FFF2-40B4-BE49-F238E27FC236}">
                <a16:creationId xmlns:a16="http://schemas.microsoft.com/office/drawing/2014/main" id="{26486601-8571-4DDC-9385-E72BA3928F5E}"/>
              </a:ext>
            </a:extLst>
          </p:cNvPr>
          <p:cNvSpPr txBox="1"/>
          <p:nvPr/>
        </p:nvSpPr>
        <p:spPr>
          <a:xfrm>
            <a:off x="171189" y="920107"/>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OBSZAR: STANOWISKO MONTAŻU ELEMENTÓW KLAP </a:t>
            </a:r>
            <a:endParaRPr lang="pl-PL" sz="1800" b="1" u="sng" dirty="0">
              <a:solidFill>
                <a:srgbClr val="FFFFFF"/>
              </a:solidFill>
              <a:latin typeface="Roboto" panose="02000000000000000000" pitchFamily="2" charset="0"/>
              <a:ea typeface="Roboto" panose="02000000000000000000" pitchFamily="2" charset="0"/>
            </a:endParaRPr>
          </a:p>
        </p:txBody>
      </p:sp>
      <p:sp>
        <p:nvSpPr>
          <p:cNvPr id="14" name="pole tekstowe 13">
            <a:extLst>
              <a:ext uri="{FF2B5EF4-FFF2-40B4-BE49-F238E27FC236}">
                <a16:creationId xmlns:a16="http://schemas.microsoft.com/office/drawing/2014/main" id="{47934F7F-94FD-49E5-8EEF-B86260C01E59}"/>
              </a:ext>
            </a:extLst>
          </p:cNvPr>
          <p:cNvSpPr txBox="1"/>
          <p:nvPr/>
        </p:nvSpPr>
        <p:spPr>
          <a:xfrm>
            <a:off x="228598" y="5994436"/>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MACIERZ STRAT ZIDENTYFIKOWANYCH W OBSZARZE:</a:t>
            </a:r>
            <a:endParaRPr lang="pl-PL" sz="1800" b="1" u="sng" dirty="0">
              <a:solidFill>
                <a:srgbClr val="FFFFFF"/>
              </a:solidFill>
              <a:latin typeface="Roboto" panose="02000000000000000000" pitchFamily="2" charset="0"/>
              <a:ea typeface="Roboto" panose="02000000000000000000" pitchFamily="2" charset="0"/>
            </a:endParaRPr>
          </a:p>
        </p:txBody>
      </p:sp>
      <p:graphicFrame>
        <p:nvGraphicFramePr>
          <p:cNvPr id="17" name="Tabela 17">
            <a:extLst>
              <a:ext uri="{FF2B5EF4-FFF2-40B4-BE49-F238E27FC236}">
                <a16:creationId xmlns:a16="http://schemas.microsoft.com/office/drawing/2014/main" id="{3E459F30-7F8E-49D8-B535-63F4EF1ADD1A}"/>
              </a:ext>
            </a:extLst>
          </p:cNvPr>
          <p:cNvGraphicFramePr>
            <a:graphicFrameLocks noGrp="1"/>
          </p:cNvGraphicFramePr>
          <p:nvPr>
            <p:extLst>
              <p:ext uri="{D42A27DB-BD31-4B8C-83A1-F6EECF244321}">
                <p14:modId xmlns:p14="http://schemas.microsoft.com/office/powerpoint/2010/main" val="2727197719"/>
              </p:ext>
            </p:extLst>
          </p:nvPr>
        </p:nvGraphicFramePr>
        <p:xfrm>
          <a:off x="679800" y="6769173"/>
          <a:ext cx="7885917" cy="3291909"/>
        </p:xfrm>
        <a:graphic>
          <a:graphicData uri="http://schemas.openxmlformats.org/drawingml/2006/table">
            <a:tbl>
              <a:tblPr firstRow="1" bandRow="1">
                <a:tableStyleId>{5C22544A-7EE6-4342-B048-85BDC9FD1C3A}</a:tableStyleId>
              </a:tblPr>
              <a:tblGrid>
                <a:gridCol w="2628639">
                  <a:extLst>
                    <a:ext uri="{9D8B030D-6E8A-4147-A177-3AD203B41FA5}">
                      <a16:colId xmlns:a16="http://schemas.microsoft.com/office/drawing/2014/main" val="3951899229"/>
                    </a:ext>
                  </a:extLst>
                </a:gridCol>
                <a:gridCol w="816665">
                  <a:extLst>
                    <a:ext uri="{9D8B030D-6E8A-4147-A177-3AD203B41FA5}">
                      <a16:colId xmlns:a16="http://schemas.microsoft.com/office/drawing/2014/main" val="962813978"/>
                    </a:ext>
                  </a:extLst>
                </a:gridCol>
                <a:gridCol w="4440613">
                  <a:extLst>
                    <a:ext uri="{9D8B030D-6E8A-4147-A177-3AD203B41FA5}">
                      <a16:colId xmlns:a16="http://schemas.microsoft.com/office/drawing/2014/main" val="3741462156"/>
                    </a:ext>
                  </a:extLst>
                </a:gridCol>
              </a:tblGrid>
              <a:tr h="584127">
                <a:tc>
                  <a:txBody>
                    <a:bodyPr/>
                    <a:lstStyle/>
                    <a:p>
                      <a:r>
                        <a:rPr lang="pl-PL" sz="1800" u="none" dirty="0">
                          <a:solidFill>
                            <a:schemeClr val="bg1"/>
                          </a:solidFill>
                        </a:rPr>
                        <a:t>RODZAJ STRATY</a:t>
                      </a:r>
                    </a:p>
                  </a:txBody>
                  <a:tcPr>
                    <a:lnL w="12700" cap="flat" cmpd="sng" algn="ctr">
                      <a:noFill/>
                      <a:prstDash val="solid"/>
                      <a:round/>
                      <a:headEnd type="none" w="med" len="med"/>
                      <a:tailEnd type="none" w="med" len="med"/>
                    </a:lnL>
                    <a:lnR w="12700" cap="flat" cmpd="sng" algn="ctr">
                      <a:no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l-PL" sz="1800" u="none" dirty="0">
                        <a:solidFill>
                          <a:schemeClr val="bg1"/>
                        </a:solidFill>
                      </a:endParaRPr>
                    </a:p>
                  </a:txBody>
                  <a:tcPr>
                    <a:lnL w="12700" cap="flat" cmpd="sng" algn="ctr">
                      <a:noFill/>
                      <a:prstDash val="sysDashDotDot"/>
                      <a:round/>
                      <a:headEnd type="none" w="med" len="med"/>
                      <a:tailEnd type="none" w="med" len="med"/>
                    </a:lnL>
                    <a:lnR w="12700" cap="flat" cmpd="sng" algn="ctr">
                      <a:noFill/>
                      <a:prstDash val="sysDashDotDot"/>
                      <a:round/>
                      <a:headEnd type="none" w="med" len="med"/>
                      <a:tailEnd type="none" w="med" len="med"/>
                    </a:lnR>
                    <a:lnT w="12700" cap="flat" cmpd="sng" algn="ctr">
                      <a:no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r>
                        <a:rPr lang="pl-PL" sz="1800" u="none" dirty="0">
                          <a:solidFill>
                            <a:schemeClr val="bg1"/>
                          </a:solidFill>
                        </a:rPr>
                        <a:t>UWAGI:</a:t>
                      </a:r>
                    </a:p>
                  </a:txBody>
                  <a:tcPr>
                    <a:lnL w="12700" cap="flat" cmpd="sng" algn="ctr">
                      <a:no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0362090"/>
                  </a:ext>
                </a:extLst>
              </a:tr>
              <a:tr h="372582">
                <a:tc>
                  <a:txBody>
                    <a:bodyPr/>
                    <a:lstStyle/>
                    <a:p>
                      <a:pPr lvl="1"/>
                      <a:r>
                        <a:rPr lang="pl-PL" sz="1800" dirty="0">
                          <a:solidFill>
                            <a:schemeClr val="bg1"/>
                          </a:solidFill>
                        </a:rPr>
                        <a:t>Nadprodukcja</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l-PL" sz="1800" kern="1200" spc="98" dirty="0">
                        <a:solidFill>
                          <a:srgbClr val="B81E23"/>
                        </a:solidFill>
                        <a:latin typeface="League Spartan" panose="020B0604020202020204" charset="-18"/>
                        <a:ea typeface="+mn-ea"/>
                        <a:cs typeface="+mn-cs"/>
                      </a:endParaRP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PRODUKCJA NA ZAPAS</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2075057"/>
                  </a:ext>
                </a:extLst>
              </a:tr>
              <a:tr h="389200">
                <a:tc>
                  <a:txBody>
                    <a:bodyPr/>
                    <a:lstStyle/>
                    <a:p>
                      <a:pPr lvl="1"/>
                      <a:r>
                        <a:rPr lang="pl-PL" sz="1800" dirty="0">
                          <a:solidFill>
                            <a:schemeClr val="bg1"/>
                          </a:solidFill>
                        </a:rPr>
                        <a:t>Zapasy</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MAGAZYNOWANIE NA STOŁACH/PALETACH</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9356983"/>
                  </a:ext>
                </a:extLst>
              </a:tr>
              <a:tr h="389200">
                <a:tc>
                  <a:txBody>
                    <a:bodyPr/>
                    <a:lstStyle/>
                    <a:p>
                      <a:pPr lvl="1"/>
                      <a:r>
                        <a:rPr lang="pl-PL" sz="1800" dirty="0">
                          <a:solidFill>
                            <a:schemeClr val="bg1"/>
                          </a:solidFill>
                        </a:rPr>
                        <a:t>Transport</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TRANSPORT KOMPONENTÓW</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81170"/>
                  </a:ext>
                </a:extLst>
              </a:tr>
              <a:tr h="389200">
                <a:tc>
                  <a:txBody>
                    <a:bodyPr/>
                    <a:lstStyle/>
                    <a:p>
                      <a:pPr lvl="1"/>
                      <a:r>
                        <a:rPr lang="pl-PL" sz="1800" dirty="0">
                          <a:solidFill>
                            <a:schemeClr val="bg1"/>
                          </a:solidFill>
                        </a:rPr>
                        <a:t>Oczekiwanie</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pl-PL" sz="1800" kern="1200" spc="98" dirty="0">
                        <a:solidFill>
                          <a:srgbClr val="B81E23"/>
                        </a:solidFill>
                        <a:latin typeface="League Spartan" panose="020B0604020202020204" charset="-18"/>
                        <a:ea typeface="+mn-ea"/>
                        <a:cs typeface="+mn-cs"/>
                      </a:endParaRP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endParaRPr lang="pl-PL" sz="1600" dirty="0">
                        <a:solidFill>
                          <a:schemeClr val="bg1"/>
                        </a:solidFill>
                      </a:endParaRP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0659720"/>
                  </a:ext>
                </a:extLst>
              </a:tr>
              <a:tr h="389200">
                <a:tc>
                  <a:txBody>
                    <a:bodyPr/>
                    <a:lstStyle/>
                    <a:p>
                      <a:pPr lvl="1"/>
                      <a:r>
                        <a:rPr lang="pl-PL" sz="1800" dirty="0">
                          <a:solidFill>
                            <a:schemeClr val="bg1"/>
                          </a:solidFill>
                        </a:rPr>
                        <a:t>Braki, odzysk</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POPRAWKI NITOWANIA</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738351"/>
                  </a:ext>
                </a:extLst>
              </a:tr>
              <a:tr h="389200">
                <a:tc>
                  <a:txBody>
                    <a:bodyPr/>
                    <a:lstStyle/>
                    <a:p>
                      <a:pPr lvl="1"/>
                      <a:r>
                        <a:rPr lang="pl-PL" sz="1800" dirty="0">
                          <a:solidFill>
                            <a:schemeClr val="bg1"/>
                          </a:solidFill>
                        </a:rPr>
                        <a:t>Zbędny proces</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SZUKANIE KOMPONENTÓW</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8063014"/>
                  </a:ext>
                </a:extLst>
              </a:tr>
              <a:tr h="389200">
                <a:tc>
                  <a:txBody>
                    <a:bodyPr/>
                    <a:lstStyle/>
                    <a:p>
                      <a:pPr lvl="1"/>
                      <a:r>
                        <a:rPr lang="pl-PL" sz="1800" dirty="0">
                          <a:solidFill>
                            <a:schemeClr val="bg1"/>
                          </a:solidFill>
                        </a:rPr>
                        <a:t>Zbędny ruch</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WIELOKROTNE NITOWANIE, ERGONOMIA</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0210205"/>
                  </a:ext>
                </a:extLst>
              </a:tr>
            </a:tbl>
          </a:graphicData>
        </a:graphic>
      </p:graphicFrame>
      <p:sp>
        <p:nvSpPr>
          <p:cNvPr id="22" name="pole tekstowe 21">
            <a:extLst>
              <a:ext uri="{FF2B5EF4-FFF2-40B4-BE49-F238E27FC236}">
                <a16:creationId xmlns:a16="http://schemas.microsoft.com/office/drawing/2014/main" id="{377BCE66-B1CC-43A7-9CCF-2BDF52FD9BD8}"/>
              </a:ext>
            </a:extLst>
          </p:cNvPr>
          <p:cNvSpPr txBox="1"/>
          <p:nvPr/>
        </p:nvSpPr>
        <p:spPr>
          <a:xfrm>
            <a:off x="8930829" y="992466"/>
            <a:ext cx="8653397" cy="419346"/>
          </a:xfrm>
          <a:prstGeom prst="rect">
            <a:avLst/>
          </a:prstGeom>
          <a:noFill/>
        </p:spPr>
        <p:txBody>
          <a:bodyPr wrap="square">
            <a:spAutoFit/>
          </a:bodyPr>
          <a:lstStyle/>
          <a:p>
            <a:pPr algn="just">
              <a:lnSpc>
                <a:spcPts val="2774"/>
              </a:lnSpc>
              <a:spcAft>
                <a:spcPts val="600"/>
              </a:spcAft>
            </a:pPr>
            <a:r>
              <a:rPr lang="pl-PL" sz="1800" b="1" u="sng" dirty="0">
                <a:solidFill>
                  <a:srgbClr val="FFFFFF"/>
                </a:solidFill>
                <a:latin typeface="Roboto" panose="02000000000000000000" pitchFamily="2" charset="0"/>
                <a:ea typeface="Roboto" panose="02000000000000000000" pitchFamily="2" charset="0"/>
              </a:rPr>
              <a:t>ZIDENTYFIKOWANE PROBLEMY:</a:t>
            </a:r>
          </a:p>
        </p:txBody>
      </p:sp>
      <p:sp>
        <p:nvSpPr>
          <p:cNvPr id="23" name="pole tekstowe 22">
            <a:extLst>
              <a:ext uri="{FF2B5EF4-FFF2-40B4-BE49-F238E27FC236}">
                <a16:creationId xmlns:a16="http://schemas.microsoft.com/office/drawing/2014/main" id="{B6C75165-29DD-46AA-AECF-67CE2CC25068}"/>
              </a:ext>
            </a:extLst>
          </p:cNvPr>
          <p:cNvSpPr txBox="1"/>
          <p:nvPr/>
        </p:nvSpPr>
        <p:spPr>
          <a:xfrm>
            <a:off x="9020835" y="6513903"/>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PROPOZYCJE DZIAŁAŃ KORYGUJĄCYCH / PODSUMOWANIE :</a:t>
            </a:r>
            <a:endParaRPr lang="pl-PL" sz="1800" b="1" u="sng" dirty="0">
              <a:solidFill>
                <a:srgbClr val="FFFFFF"/>
              </a:solidFill>
              <a:latin typeface="Roboto" panose="02000000000000000000" pitchFamily="2" charset="0"/>
              <a:ea typeface="Roboto" panose="02000000000000000000" pitchFamily="2" charset="0"/>
            </a:endParaRPr>
          </a:p>
        </p:txBody>
      </p:sp>
      <p:sp>
        <p:nvSpPr>
          <p:cNvPr id="24" name="pole tekstowe 23">
            <a:extLst>
              <a:ext uri="{FF2B5EF4-FFF2-40B4-BE49-F238E27FC236}">
                <a16:creationId xmlns:a16="http://schemas.microsoft.com/office/drawing/2014/main" id="{13317A9C-F509-4CDA-BDE0-DF5803A9954F}"/>
              </a:ext>
            </a:extLst>
          </p:cNvPr>
          <p:cNvSpPr txBox="1"/>
          <p:nvPr/>
        </p:nvSpPr>
        <p:spPr>
          <a:xfrm>
            <a:off x="8396269" y="7116919"/>
            <a:ext cx="9510728" cy="4696157"/>
          </a:xfrm>
          <a:prstGeom prst="rect">
            <a:avLst/>
          </a:prstGeom>
          <a:noFill/>
        </p:spPr>
        <p:txBody>
          <a:bodyPr wrap="square">
            <a:spAutoFit/>
          </a:bodyPr>
          <a:lstStyle/>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ZASTOSOWANIE PRASKI RĘCZNEJ DO APLIKACJI TULEI</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ZASTOSOWANIE PODWIESZANYCH NARZĘDZI NAD STOŁEM ROBOCZYM</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PRZEPROWADZENIE WARSZTATÓW LEAN MANUFACTURING DLA OPERATORÓW – IDENTYFIKACJA STRAT</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WARSZTATY Z PRACY W SYSTEMIE PRZEPŁYWU 1 SZTUKI + EKSPERYMENT</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ZASTOSOWANIE USZCZELEK Z ROLKI + APLIKATOR</a:t>
            </a: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p:txBody>
      </p:sp>
      <p:sp>
        <p:nvSpPr>
          <p:cNvPr id="27" name="pole tekstowe 26">
            <a:extLst>
              <a:ext uri="{FF2B5EF4-FFF2-40B4-BE49-F238E27FC236}">
                <a16:creationId xmlns:a16="http://schemas.microsoft.com/office/drawing/2014/main" id="{6857B7F3-3AA0-44CD-A6FC-0E609EE1ACC7}"/>
              </a:ext>
            </a:extLst>
          </p:cNvPr>
          <p:cNvSpPr txBox="1"/>
          <p:nvPr/>
        </p:nvSpPr>
        <p:spPr>
          <a:xfrm>
            <a:off x="9420346" y="9641736"/>
            <a:ext cx="8653397" cy="425758"/>
          </a:xfrm>
          <a:prstGeom prst="rect">
            <a:avLst/>
          </a:prstGeom>
          <a:noFill/>
        </p:spPr>
        <p:txBody>
          <a:bodyPr wrap="square">
            <a:spAutoFit/>
          </a:bodyPr>
          <a:lstStyle/>
          <a:p>
            <a:pPr algn="just">
              <a:lnSpc>
                <a:spcPts val="2774"/>
              </a:lnSpc>
              <a:spcBef>
                <a:spcPts val="0"/>
              </a:spcBef>
              <a:spcAft>
                <a:spcPts val="600"/>
              </a:spcAft>
            </a:pPr>
            <a:r>
              <a:rPr lang="pl-PL" b="1" dirty="0">
                <a:solidFill>
                  <a:srgbClr val="FFFFFF"/>
                </a:solidFill>
                <a:latin typeface="Roboto" panose="02000000000000000000" pitchFamily="2" charset="0"/>
                <a:ea typeface="Roboto" panose="02000000000000000000" pitchFamily="2" charset="0"/>
              </a:rPr>
              <a:t>POTENCJAŁ POPRAWY:	</a:t>
            </a:r>
            <a:r>
              <a:rPr lang="pl-PL" sz="2000" b="1" dirty="0">
                <a:solidFill>
                  <a:srgbClr val="00B050"/>
                </a:solidFill>
                <a:latin typeface="Roboto" panose="02000000000000000000" pitchFamily="2" charset="0"/>
                <a:ea typeface="Roboto" panose="02000000000000000000" pitchFamily="2" charset="0"/>
              </a:rPr>
              <a:t>TAK</a:t>
            </a:r>
            <a:endParaRPr lang="pl-PL" sz="1800" b="1" dirty="0">
              <a:solidFill>
                <a:srgbClr val="FF0000"/>
              </a:solidFill>
              <a:latin typeface="Roboto" panose="02000000000000000000" pitchFamily="2" charset="0"/>
              <a:ea typeface="Roboto" panose="02000000000000000000" pitchFamily="2" charset="0"/>
            </a:endParaRPr>
          </a:p>
        </p:txBody>
      </p:sp>
      <p:sp>
        <p:nvSpPr>
          <p:cNvPr id="28" name="pole tekstowe 27">
            <a:extLst>
              <a:ext uri="{FF2B5EF4-FFF2-40B4-BE49-F238E27FC236}">
                <a16:creationId xmlns:a16="http://schemas.microsoft.com/office/drawing/2014/main" id="{7CA4C4A5-A883-4F77-94B2-09F3B4E4785B}"/>
              </a:ext>
            </a:extLst>
          </p:cNvPr>
          <p:cNvSpPr txBox="1"/>
          <p:nvPr/>
        </p:nvSpPr>
        <p:spPr>
          <a:xfrm>
            <a:off x="8362685" y="1401203"/>
            <a:ext cx="9696717" cy="5930085"/>
          </a:xfrm>
          <a:prstGeom prst="rect">
            <a:avLst/>
          </a:prstGeom>
          <a:noFill/>
        </p:spPr>
        <p:txBody>
          <a:bodyPr wrap="square">
            <a:spAutoFit/>
          </a:bodyPr>
          <a:lstStyle/>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IDENTYCZNE PROBLEMY JAK W PRZYPADKU STANOWISKA NITOWANIA</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RĘCZNE NAWIERCANIE ELEMENTÓW </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UTRUDNIONA, RĘCZNA APLIKACJA TULEI MOSIĘŻNYCH</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BRAK POJEMNIKA NA ODPADY PO WIERCENIU – CHODZENIE</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MULTIHANDLING DETALI – SKŁADOWANIE I POBIERANIE DETALI DO PRACY + POWTÓRZENIE OPERACJI</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RĘCZNE ODWIJANIE USZCZELEK + RĘCZNA APLIKACJA</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WIELOKROTNE POBIERANIE NARZĘDZI</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PRZERYWANIE PRACY OPERATORA – KOMPLETACJA ZAMÓWIEŃ, PRZESUWANIE WÓZKÓW Z KOMPONENTAMI</a:t>
            </a: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p>
        </p:txBody>
      </p:sp>
      <p:pic>
        <p:nvPicPr>
          <p:cNvPr id="5" name="Obraz 4" descr="Obraz zawierający tekst, wewnątrz, podłoże, praca&#10;&#10;Opis wygenerowany automatycznie">
            <a:extLst>
              <a:ext uri="{FF2B5EF4-FFF2-40B4-BE49-F238E27FC236}">
                <a16:creationId xmlns:a16="http://schemas.microsoft.com/office/drawing/2014/main" id="{87A6D3B6-3DB0-0B27-DEF6-3FAE2B2BD034}"/>
              </a:ext>
            </a:extLst>
          </p:cNvPr>
          <p:cNvPicPr>
            <a:picLocks noChangeAspect="1"/>
          </p:cNvPicPr>
          <p:nvPr/>
        </p:nvPicPr>
        <p:blipFill rotWithShape="1">
          <a:blip r:embed="rId4">
            <a:extLst>
              <a:ext uri="{28A0092B-C50C-407E-A947-70E740481C1C}">
                <a14:useLocalDpi xmlns:a14="http://schemas.microsoft.com/office/drawing/2010/main" val="0"/>
              </a:ext>
            </a:extLst>
          </a:blip>
          <a:srcRect l="40471" t="23578" r="1433" b="10974"/>
          <a:stretch/>
        </p:blipFill>
        <p:spPr>
          <a:xfrm>
            <a:off x="1143000" y="1660665"/>
            <a:ext cx="6041189" cy="3828232"/>
          </a:xfrm>
          <a:prstGeom prst="rect">
            <a:avLst/>
          </a:prstGeom>
        </p:spPr>
      </p:pic>
      <p:sp>
        <p:nvSpPr>
          <p:cNvPr id="6" name="Owal 5">
            <a:extLst>
              <a:ext uri="{FF2B5EF4-FFF2-40B4-BE49-F238E27FC236}">
                <a16:creationId xmlns:a16="http://schemas.microsoft.com/office/drawing/2014/main" id="{19197F49-6C16-EECD-526A-FDCD9B1F5EB3}"/>
              </a:ext>
            </a:extLst>
          </p:cNvPr>
          <p:cNvSpPr/>
          <p:nvPr/>
        </p:nvSpPr>
        <p:spPr>
          <a:xfrm>
            <a:off x="5029200" y="1694844"/>
            <a:ext cx="533400" cy="553056"/>
          </a:xfrm>
          <a:prstGeom prst="ellipse">
            <a:avLst/>
          </a:prstGeom>
          <a:solidFill>
            <a:schemeClr val="bg1">
              <a:lumMod val="75000"/>
            </a:schemeClr>
          </a:solidFill>
          <a:ln>
            <a:solidFill>
              <a:schemeClr val="bg1">
                <a:lumMod val="75000"/>
              </a:schemeClr>
            </a:solidFill>
          </a:ln>
          <a:effectLst>
            <a:glow rad="2286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cxnSp>
        <p:nvCxnSpPr>
          <p:cNvPr id="21" name="Łącznik prosty ze strzałką 20">
            <a:extLst>
              <a:ext uri="{FF2B5EF4-FFF2-40B4-BE49-F238E27FC236}">
                <a16:creationId xmlns:a16="http://schemas.microsoft.com/office/drawing/2014/main" id="{828C6F34-6BE6-81BC-9C93-CCCDFCDA3A3A}"/>
              </a:ext>
            </a:extLst>
          </p:cNvPr>
          <p:cNvCxnSpPr>
            <a:cxnSpLocks/>
          </p:cNvCxnSpPr>
          <p:nvPr/>
        </p:nvCxnSpPr>
        <p:spPr>
          <a:xfrm>
            <a:off x="1524000" y="2247900"/>
            <a:ext cx="1600200" cy="609600"/>
          </a:xfrm>
          <a:prstGeom prst="straightConnector1">
            <a:avLst/>
          </a:prstGeom>
          <a:ln w="57150" cap="flat" cmpd="sng" algn="ctr">
            <a:solidFill>
              <a:schemeClr val="accent6"/>
            </a:solidFill>
            <a:prstDash val="solid"/>
            <a:round/>
            <a:headEnd type="none" w="med" len="med"/>
            <a:tailEnd type="arrow" w="med" len="med"/>
          </a:ln>
          <a:effectLst>
            <a:glow rad="1016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sp>
        <p:nvSpPr>
          <p:cNvPr id="26" name="Owal 25">
            <a:extLst>
              <a:ext uri="{FF2B5EF4-FFF2-40B4-BE49-F238E27FC236}">
                <a16:creationId xmlns:a16="http://schemas.microsoft.com/office/drawing/2014/main" id="{83AE0089-5BAF-5989-19C5-96A23AD5C61B}"/>
              </a:ext>
            </a:extLst>
          </p:cNvPr>
          <p:cNvSpPr/>
          <p:nvPr/>
        </p:nvSpPr>
        <p:spPr>
          <a:xfrm>
            <a:off x="2835906" y="1779746"/>
            <a:ext cx="1295400" cy="154590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Tree>
    <p:extLst>
      <p:ext uri="{BB962C8B-B14F-4D97-AF65-F5344CB8AC3E}">
        <p14:creationId xmlns:p14="http://schemas.microsoft.com/office/powerpoint/2010/main" val="1645457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rcRect l="7740" r="7740"/>
          <a:stretch>
            <a:fillRect/>
          </a:stretch>
        </a:blipFill>
        <a:effectLst/>
      </p:bgPr>
    </p:bg>
    <p:spTree>
      <p:nvGrpSpPr>
        <p:cNvPr id="1" name=""/>
        <p:cNvGrpSpPr/>
        <p:nvPr/>
      </p:nvGrpSpPr>
      <p:grpSpPr>
        <a:xfrm>
          <a:off x="0" y="0"/>
          <a:ext cx="0" cy="0"/>
          <a:chOff x="0" y="0"/>
          <a:chExt cx="0" cy="0"/>
        </a:xfrm>
      </p:grpSpPr>
      <p:grpSp>
        <p:nvGrpSpPr>
          <p:cNvPr id="15" name="Group 4">
            <a:extLst>
              <a:ext uri="{FF2B5EF4-FFF2-40B4-BE49-F238E27FC236}">
                <a16:creationId xmlns:a16="http://schemas.microsoft.com/office/drawing/2014/main" id="{36A983B3-6CA1-4584-BC1E-0136EADDA694}"/>
              </a:ext>
            </a:extLst>
          </p:cNvPr>
          <p:cNvGrpSpPr/>
          <p:nvPr/>
        </p:nvGrpSpPr>
        <p:grpSpPr>
          <a:xfrm>
            <a:off x="17744" y="-38100"/>
            <a:ext cx="18270255" cy="872014"/>
            <a:chOff x="0" y="0"/>
            <a:chExt cx="2670408" cy="368298"/>
          </a:xfrm>
          <a:solidFill>
            <a:srgbClr val="A6A6A6">
              <a:alpha val="16078"/>
            </a:srgbClr>
          </a:solidFill>
        </p:grpSpPr>
        <p:sp>
          <p:nvSpPr>
            <p:cNvPr id="16" name="Freeform 5">
              <a:extLst>
                <a:ext uri="{FF2B5EF4-FFF2-40B4-BE49-F238E27FC236}">
                  <a16:creationId xmlns:a16="http://schemas.microsoft.com/office/drawing/2014/main" id="{55667BF1-5EED-46AA-A66D-BE54233851E2}"/>
                </a:ext>
              </a:extLst>
            </p:cNvPr>
            <p:cNvSpPr/>
            <p:nvPr/>
          </p:nvSpPr>
          <p:spPr>
            <a:xfrm>
              <a:off x="0" y="0"/>
              <a:ext cx="2670408" cy="368298"/>
            </a:xfrm>
            <a:custGeom>
              <a:avLst/>
              <a:gdLst/>
              <a:ahLst/>
              <a:cxnLst/>
              <a:rect l="l" t="t" r="r" b="b"/>
              <a:pathLst>
                <a:path w="2670408" h="368298">
                  <a:moveTo>
                    <a:pt x="0" y="0"/>
                  </a:moveTo>
                  <a:lnTo>
                    <a:pt x="2670408" y="0"/>
                  </a:lnTo>
                  <a:lnTo>
                    <a:pt x="2670408" y="368298"/>
                  </a:lnTo>
                  <a:lnTo>
                    <a:pt x="0" y="368298"/>
                  </a:lnTo>
                  <a:close/>
                </a:path>
              </a:pathLst>
            </a:custGeom>
            <a:grpFill/>
          </p:spPr>
        </p:sp>
      </p:grpSp>
      <p:grpSp>
        <p:nvGrpSpPr>
          <p:cNvPr id="10" name="Group 10"/>
          <p:cNvGrpSpPr/>
          <p:nvPr/>
        </p:nvGrpSpPr>
        <p:grpSpPr>
          <a:xfrm rot="3656731">
            <a:off x="15633866" y="8794131"/>
            <a:ext cx="8229600" cy="822960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D0D8"/>
            </a:solidFill>
          </p:spPr>
        </p:sp>
      </p:grpSp>
      <p:pic>
        <p:nvPicPr>
          <p:cNvPr id="12" name="Picture 12"/>
          <p:cNvPicPr>
            <a:picLocks noChangeAspect="1"/>
          </p:cNvPicPr>
          <p:nvPr/>
        </p:nvPicPr>
        <p:blipFill>
          <a:blip r:embed="rId3"/>
          <a:srcRect/>
          <a:stretch>
            <a:fillRect/>
          </a:stretch>
        </p:blipFill>
        <p:spPr>
          <a:xfrm>
            <a:off x="16866507" y="9800288"/>
            <a:ext cx="1374819" cy="423903"/>
          </a:xfrm>
          <a:prstGeom prst="rect">
            <a:avLst/>
          </a:prstGeom>
        </p:spPr>
      </p:pic>
      <p:sp>
        <p:nvSpPr>
          <p:cNvPr id="20" name="TextBox 2">
            <a:extLst>
              <a:ext uri="{FF2B5EF4-FFF2-40B4-BE49-F238E27FC236}">
                <a16:creationId xmlns:a16="http://schemas.microsoft.com/office/drawing/2014/main" id="{BF3BE986-8AE0-4852-A806-C5F7FA1C96DA}"/>
              </a:ext>
            </a:extLst>
          </p:cNvPr>
          <p:cNvSpPr txBox="1"/>
          <p:nvPr/>
        </p:nvSpPr>
        <p:spPr>
          <a:xfrm>
            <a:off x="381000" y="342900"/>
            <a:ext cx="10462280" cy="405880"/>
          </a:xfrm>
          <a:prstGeom prst="rect">
            <a:avLst/>
          </a:prstGeom>
        </p:spPr>
        <p:txBody>
          <a:bodyPr lIns="0" tIns="0" rIns="0" bIns="0" rtlCol="0" anchor="t">
            <a:spAutoFit/>
          </a:bodyPr>
          <a:lstStyle/>
          <a:p>
            <a:pPr>
              <a:lnSpc>
                <a:spcPts val="3080"/>
              </a:lnSpc>
            </a:pPr>
            <a:r>
              <a:rPr lang="pl-PL" sz="2400" spc="98" dirty="0">
                <a:solidFill>
                  <a:srgbClr val="B81E23"/>
                </a:solidFill>
                <a:latin typeface="League Spartan" panose="020B0604020202020204" charset="-18"/>
              </a:rPr>
              <a:t>ANALIZOWANY OBSZAR: </a:t>
            </a:r>
            <a:r>
              <a:rPr lang="pl-PL" sz="2400" spc="98" dirty="0">
                <a:solidFill>
                  <a:schemeClr val="bg1"/>
                </a:solidFill>
                <a:latin typeface="League Spartan" panose="020B0604020202020204" charset="-18"/>
              </a:rPr>
              <a:t>LINIA WIP / WIP PRO</a:t>
            </a:r>
            <a:endParaRPr lang="en-US" sz="2400" spc="98" dirty="0">
              <a:solidFill>
                <a:schemeClr val="bg1"/>
              </a:solidFill>
              <a:latin typeface="League Spartan" panose="020B0604020202020204" charset="-18"/>
            </a:endParaRPr>
          </a:p>
        </p:txBody>
      </p:sp>
      <p:sp>
        <p:nvSpPr>
          <p:cNvPr id="13" name="pole tekstowe 12">
            <a:extLst>
              <a:ext uri="{FF2B5EF4-FFF2-40B4-BE49-F238E27FC236}">
                <a16:creationId xmlns:a16="http://schemas.microsoft.com/office/drawing/2014/main" id="{26486601-8571-4DDC-9385-E72BA3928F5E}"/>
              </a:ext>
            </a:extLst>
          </p:cNvPr>
          <p:cNvSpPr txBox="1"/>
          <p:nvPr/>
        </p:nvSpPr>
        <p:spPr>
          <a:xfrm>
            <a:off x="171189" y="920107"/>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OBSZAR: STANOWISKO MONTAŻU ELEMENTÓW KLAP </a:t>
            </a:r>
            <a:endParaRPr lang="pl-PL" sz="1800" b="1" u="sng" dirty="0">
              <a:solidFill>
                <a:srgbClr val="FFFFFF"/>
              </a:solidFill>
              <a:latin typeface="Roboto" panose="02000000000000000000" pitchFamily="2" charset="0"/>
              <a:ea typeface="Roboto" panose="02000000000000000000" pitchFamily="2" charset="0"/>
            </a:endParaRPr>
          </a:p>
        </p:txBody>
      </p:sp>
      <p:sp>
        <p:nvSpPr>
          <p:cNvPr id="22" name="pole tekstowe 21">
            <a:extLst>
              <a:ext uri="{FF2B5EF4-FFF2-40B4-BE49-F238E27FC236}">
                <a16:creationId xmlns:a16="http://schemas.microsoft.com/office/drawing/2014/main" id="{377BCE66-B1CC-43A7-9CCF-2BDF52FD9BD8}"/>
              </a:ext>
            </a:extLst>
          </p:cNvPr>
          <p:cNvSpPr txBox="1"/>
          <p:nvPr/>
        </p:nvSpPr>
        <p:spPr>
          <a:xfrm>
            <a:off x="171188" y="1336399"/>
            <a:ext cx="9292228" cy="419346"/>
          </a:xfrm>
          <a:prstGeom prst="rect">
            <a:avLst/>
          </a:prstGeom>
          <a:noFill/>
        </p:spPr>
        <p:txBody>
          <a:bodyPr wrap="square">
            <a:spAutoFit/>
          </a:bodyPr>
          <a:lstStyle/>
          <a:p>
            <a:pPr algn="just">
              <a:lnSpc>
                <a:spcPts val="2774"/>
              </a:lnSpc>
              <a:spcAft>
                <a:spcPts val="600"/>
              </a:spcAft>
            </a:pPr>
            <a:r>
              <a:rPr lang="pl-PL" sz="1800" b="1" dirty="0">
                <a:solidFill>
                  <a:srgbClr val="FFFFFF"/>
                </a:solidFill>
                <a:latin typeface="Roboto" panose="02000000000000000000" pitchFamily="2" charset="0"/>
                <a:ea typeface="Roboto" panose="02000000000000000000" pitchFamily="2" charset="0"/>
              </a:rPr>
              <a:t>POMIAR CZASU CYKLU OPERACJI MONTAŻU ELEMENTÓW KLAP (BOK dł. 750mm)</a:t>
            </a:r>
          </a:p>
        </p:txBody>
      </p:sp>
      <p:sp>
        <p:nvSpPr>
          <p:cNvPr id="24" name="pole tekstowe 23">
            <a:extLst>
              <a:ext uri="{FF2B5EF4-FFF2-40B4-BE49-F238E27FC236}">
                <a16:creationId xmlns:a16="http://schemas.microsoft.com/office/drawing/2014/main" id="{13317A9C-F509-4CDA-BDE0-DF5803A9954F}"/>
              </a:ext>
            </a:extLst>
          </p:cNvPr>
          <p:cNvSpPr txBox="1"/>
          <p:nvPr/>
        </p:nvSpPr>
        <p:spPr>
          <a:xfrm>
            <a:off x="7660068" y="5608242"/>
            <a:ext cx="10287124" cy="5769465"/>
          </a:xfrm>
          <a:prstGeom prst="rect">
            <a:avLst/>
          </a:prstGeom>
          <a:noFill/>
        </p:spPr>
        <p:txBody>
          <a:bodyPr wrap="square">
            <a:spAutoFit/>
          </a:bodyPr>
          <a:lstStyle/>
          <a:p>
            <a:pPr lvl="2" algn="just">
              <a:lnSpc>
                <a:spcPts val="2774"/>
              </a:lnSpc>
              <a:spcAft>
                <a:spcPts val="600"/>
              </a:spcAft>
              <a:tabLst>
                <a:tab pos="5110163" algn="l"/>
              </a:tabLst>
            </a:pPr>
            <a:r>
              <a:rPr lang="pl-PL" sz="1400" dirty="0">
                <a:solidFill>
                  <a:srgbClr val="FFFFFF"/>
                </a:solidFill>
                <a:ea typeface="Roboto" panose="02000000000000000000" pitchFamily="2" charset="0"/>
              </a:rPr>
              <a:t>PODCZAS WIZYTU PRZEPROWADOZNO POMIAR KONTROLNY CZASU CUKLU OPERACJI PODMONTAŻU JAKO JEDEN Z PRZYKŁADÓW POTENCJAŁÓW POPRAWY JAKIE MOŻNA DOSTRZEC NA LINIACH MONTAZOWYCH. W DALSZEJ CZEŚCI PROJEKTU KONIECZE BĘDZIE POWIELENIE POMIARÓW W CELU SZERSZEJ IDENTYFIKACJI MOŻLIWOŚCI POPRAWY EFEKTYWNOSCI PRODUKCJI. POMIARY CZASU CYKLU I ANALIZA PRACY NA STANOWISKU PODMONTAŻU ELEMENTÓW KLAP (ELEMENTY BOCZNE KORPUSA KLAPY) WYKAZAŁY POTENCJAŁ POPRAWY ŚREDNIEGO CZASU CYKLU OPRACJI M.IN. POPRZEZ:</a:t>
            </a:r>
          </a:p>
          <a:p>
            <a:pPr marL="1657350" lvl="3" indent="-285750" algn="just">
              <a:lnSpc>
                <a:spcPts val="2774"/>
              </a:lnSpc>
              <a:spcAft>
                <a:spcPts val="600"/>
              </a:spcAft>
              <a:buFont typeface="Arial" panose="020B0604020202020204" pitchFamily="34" charset="0"/>
              <a:buChar char="•"/>
              <a:tabLst>
                <a:tab pos="5110163" algn="l"/>
              </a:tabLst>
            </a:pPr>
            <a:r>
              <a:rPr lang="pl-PL" sz="1400" dirty="0">
                <a:solidFill>
                  <a:srgbClr val="FFFFFF"/>
                </a:solidFill>
                <a:ea typeface="Roboto" panose="02000000000000000000" pitchFamily="2" charset="0"/>
              </a:rPr>
              <a:t>DOPOSAŻENIE STANOWISKA W DODATKOWE OPRZYRZĄDOWANIE I UCHWYTY</a:t>
            </a:r>
          </a:p>
          <a:p>
            <a:pPr marL="1657350" lvl="3" indent="-285750" algn="just">
              <a:lnSpc>
                <a:spcPts val="2774"/>
              </a:lnSpc>
              <a:spcAft>
                <a:spcPts val="600"/>
              </a:spcAft>
              <a:buFont typeface="Arial" panose="020B0604020202020204" pitchFamily="34" charset="0"/>
              <a:buChar char="•"/>
              <a:tabLst>
                <a:tab pos="5110163" algn="l"/>
              </a:tabLst>
            </a:pPr>
            <a:r>
              <a:rPr lang="pl-PL" sz="1400" dirty="0">
                <a:solidFill>
                  <a:srgbClr val="FFFFFF"/>
                </a:solidFill>
                <a:ea typeface="Roboto" panose="02000000000000000000" pitchFamily="2" charset="0"/>
              </a:rPr>
              <a:t>ZMIANĘ PRZYRZADÓW DO NITOWANIA</a:t>
            </a:r>
          </a:p>
          <a:p>
            <a:pPr marL="1657350" lvl="3" indent="-285750" algn="just">
              <a:lnSpc>
                <a:spcPts val="2774"/>
              </a:lnSpc>
              <a:spcAft>
                <a:spcPts val="600"/>
              </a:spcAft>
              <a:buFont typeface="Arial" panose="020B0604020202020204" pitchFamily="34" charset="0"/>
              <a:buChar char="•"/>
              <a:tabLst>
                <a:tab pos="5110163" algn="l"/>
              </a:tabLst>
            </a:pPr>
            <a:r>
              <a:rPr lang="pl-PL" sz="1400" dirty="0">
                <a:solidFill>
                  <a:srgbClr val="FFFFFF"/>
                </a:solidFill>
                <a:ea typeface="Roboto" panose="02000000000000000000" pitchFamily="2" charset="0"/>
              </a:rPr>
              <a:t>MODYFIKACJĘ LAY-OUT STANOWISKA</a:t>
            </a:r>
          </a:p>
          <a:p>
            <a:pPr marL="1657350" lvl="3" indent="-285750" algn="just">
              <a:lnSpc>
                <a:spcPts val="2774"/>
              </a:lnSpc>
              <a:spcAft>
                <a:spcPts val="600"/>
              </a:spcAft>
              <a:buFont typeface="Arial" panose="020B0604020202020204" pitchFamily="34" charset="0"/>
              <a:buChar char="•"/>
              <a:tabLst>
                <a:tab pos="5110163" algn="l"/>
              </a:tabLst>
            </a:pPr>
            <a:r>
              <a:rPr lang="pl-PL" sz="1400" dirty="0">
                <a:solidFill>
                  <a:srgbClr val="FFFFFF"/>
                </a:solidFill>
                <a:ea typeface="Roboto" panose="02000000000000000000" pitchFamily="2" charset="0"/>
              </a:rPr>
              <a:t>OPTYMALIZACJĘ METODY PRACY </a:t>
            </a:r>
          </a:p>
          <a:p>
            <a:pPr marL="1371600" lvl="2" indent="-457200" algn="just">
              <a:lnSpc>
                <a:spcPts val="2774"/>
              </a:lnSpc>
              <a:spcAft>
                <a:spcPts val="600"/>
              </a:spcAft>
              <a:buFont typeface="Arial" panose="020B0604020202020204" pitchFamily="34" charset="0"/>
              <a:buChar char="•"/>
              <a:tabLst>
                <a:tab pos="5110163" algn="l"/>
              </a:tabLst>
            </a:pPr>
            <a:endParaRPr lang="pl-PL" sz="1400" dirty="0">
              <a:solidFill>
                <a:srgbClr val="FFFFFF"/>
              </a:solidFill>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400" dirty="0">
              <a:solidFill>
                <a:srgbClr val="FFFFFF"/>
              </a:solidFill>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400" dirty="0">
              <a:solidFill>
                <a:srgbClr val="FFFFFF"/>
              </a:solidFill>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400" dirty="0">
              <a:solidFill>
                <a:srgbClr val="FFFFFF"/>
              </a:solidFill>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400" dirty="0">
              <a:solidFill>
                <a:srgbClr val="FFFFFF"/>
              </a:solidFill>
              <a:ea typeface="Roboto" panose="02000000000000000000" pitchFamily="2" charset="0"/>
            </a:endParaRPr>
          </a:p>
        </p:txBody>
      </p:sp>
      <p:sp>
        <p:nvSpPr>
          <p:cNvPr id="27" name="pole tekstowe 26">
            <a:extLst>
              <a:ext uri="{FF2B5EF4-FFF2-40B4-BE49-F238E27FC236}">
                <a16:creationId xmlns:a16="http://schemas.microsoft.com/office/drawing/2014/main" id="{6857B7F3-3AA0-44CD-A6FC-0E609EE1ACC7}"/>
              </a:ext>
            </a:extLst>
          </p:cNvPr>
          <p:cNvSpPr txBox="1"/>
          <p:nvPr/>
        </p:nvSpPr>
        <p:spPr>
          <a:xfrm>
            <a:off x="9420346" y="9641736"/>
            <a:ext cx="8653397" cy="425758"/>
          </a:xfrm>
          <a:prstGeom prst="rect">
            <a:avLst/>
          </a:prstGeom>
          <a:noFill/>
        </p:spPr>
        <p:txBody>
          <a:bodyPr wrap="square">
            <a:spAutoFit/>
          </a:bodyPr>
          <a:lstStyle/>
          <a:p>
            <a:pPr algn="just">
              <a:lnSpc>
                <a:spcPts val="2774"/>
              </a:lnSpc>
              <a:spcBef>
                <a:spcPts val="0"/>
              </a:spcBef>
              <a:spcAft>
                <a:spcPts val="600"/>
              </a:spcAft>
            </a:pPr>
            <a:r>
              <a:rPr lang="pl-PL" b="1" dirty="0">
                <a:solidFill>
                  <a:srgbClr val="FFFFFF"/>
                </a:solidFill>
                <a:latin typeface="Roboto" panose="02000000000000000000" pitchFamily="2" charset="0"/>
                <a:ea typeface="Roboto" panose="02000000000000000000" pitchFamily="2" charset="0"/>
              </a:rPr>
              <a:t>POTENCJAŁ POPRAWY:	</a:t>
            </a:r>
            <a:r>
              <a:rPr lang="pl-PL" sz="2000" b="1" dirty="0">
                <a:solidFill>
                  <a:srgbClr val="00B050"/>
                </a:solidFill>
                <a:latin typeface="Roboto" panose="02000000000000000000" pitchFamily="2" charset="0"/>
                <a:ea typeface="Roboto" panose="02000000000000000000" pitchFamily="2" charset="0"/>
              </a:rPr>
              <a:t>TAK</a:t>
            </a:r>
            <a:endParaRPr lang="pl-PL" sz="1800" b="1" dirty="0">
              <a:solidFill>
                <a:srgbClr val="FF0000"/>
              </a:solidFill>
              <a:latin typeface="Roboto" panose="02000000000000000000" pitchFamily="2" charset="0"/>
              <a:ea typeface="Roboto" panose="02000000000000000000" pitchFamily="2" charset="0"/>
            </a:endParaRPr>
          </a:p>
        </p:txBody>
      </p:sp>
      <p:sp>
        <p:nvSpPr>
          <p:cNvPr id="28" name="pole tekstowe 27">
            <a:extLst>
              <a:ext uri="{FF2B5EF4-FFF2-40B4-BE49-F238E27FC236}">
                <a16:creationId xmlns:a16="http://schemas.microsoft.com/office/drawing/2014/main" id="{7CA4C4A5-A883-4F77-94B2-09F3B4E4785B}"/>
              </a:ext>
            </a:extLst>
          </p:cNvPr>
          <p:cNvSpPr txBox="1"/>
          <p:nvPr/>
        </p:nvSpPr>
        <p:spPr>
          <a:xfrm>
            <a:off x="8362685" y="1401203"/>
            <a:ext cx="9696717" cy="1723805"/>
          </a:xfrm>
          <a:prstGeom prst="rect">
            <a:avLst/>
          </a:prstGeom>
          <a:noFill/>
        </p:spPr>
        <p:txBody>
          <a:bodyPr wrap="square">
            <a:spAutoFit/>
          </a:bodyPr>
          <a:lstStyle/>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p>
        </p:txBody>
      </p:sp>
      <p:graphicFrame>
        <p:nvGraphicFramePr>
          <p:cNvPr id="25" name="Wykres 24">
            <a:extLst>
              <a:ext uri="{FF2B5EF4-FFF2-40B4-BE49-F238E27FC236}">
                <a16:creationId xmlns:a16="http://schemas.microsoft.com/office/drawing/2014/main" id="{BF4802C7-BEAC-AD9C-0CC5-484A1F226E40}"/>
              </a:ext>
            </a:extLst>
          </p:cNvPr>
          <p:cNvGraphicFramePr>
            <a:graphicFrameLocks/>
          </p:cNvGraphicFramePr>
          <p:nvPr>
            <p:extLst>
              <p:ext uri="{D42A27DB-BD31-4B8C-83A1-F6EECF244321}">
                <p14:modId xmlns:p14="http://schemas.microsoft.com/office/powerpoint/2010/main" val="1393544762"/>
              </p:ext>
            </p:extLst>
          </p:nvPr>
        </p:nvGraphicFramePr>
        <p:xfrm>
          <a:off x="609600" y="5888346"/>
          <a:ext cx="7067285" cy="391194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Wykres 29">
            <a:extLst>
              <a:ext uri="{FF2B5EF4-FFF2-40B4-BE49-F238E27FC236}">
                <a16:creationId xmlns:a16="http://schemas.microsoft.com/office/drawing/2014/main" id="{EC7A32E2-6AF4-297D-28B8-5F5ACF65C311}"/>
              </a:ext>
            </a:extLst>
          </p:cNvPr>
          <p:cNvGraphicFramePr>
            <a:graphicFrameLocks/>
          </p:cNvGraphicFramePr>
          <p:nvPr>
            <p:extLst>
              <p:ext uri="{D42A27DB-BD31-4B8C-83A1-F6EECF244321}">
                <p14:modId xmlns:p14="http://schemas.microsoft.com/office/powerpoint/2010/main" val="2907135688"/>
              </p:ext>
            </p:extLst>
          </p:nvPr>
        </p:nvGraphicFramePr>
        <p:xfrm>
          <a:off x="10363200" y="1794025"/>
          <a:ext cx="5920720" cy="3197075"/>
        </p:xfrm>
        <a:graphic>
          <a:graphicData uri="http://schemas.openxmlformats.org/drawingml/2006/chart">
            <c:chart xmlns:c="http://schemas.openxmlformats.org/drawingml/2006/chart" xmlns:r="http://schemas.openxmlformats.org/officeDocument/2006/relationships" r:id="rId5"/>
          </a:graphicData>
        </a:graphic>
      </p:graphicFrame>
      <p:sp>
        <p:nvSpPr>
          <p:cNvPr id="31" name="pole tekstowe 30">
            <a:extLst>
              <a:ext uri="{FF2B5EF4-FFF2-40B4-BE49-F238E27FC236}">
                <a16:creationId xmlns:a16="http://schemas.microsoft.com/office/drawing/2014/main" id="{B57A80EB-0128-D27E-0B18-C5B99927A063}"/>
              </a:ext>
            </a:extLst>
          </p:cNvPr>
          <p:cNvSpPr txBox="1"/>
          <p:nvPr/>
        </p:nvSpPr>
        <p:spPr>
          <a:xfrm>
            <a:off x="15809378" y="2926638"/>
            <a:ext cx="1247654" cy="369332"/>
          </a:xfrm>
          <a:prstGeom prst="rect">
            <a:avLst/>
          </a:prstGeom>
          <a:noFill/>
        </p:spPr>
        <p:txBody>
          <a:bodyPr wrap="square" rtlCol="0">
            <a:spAutoFit/>
          </a:bodyPr>
          <a:lstStyle/>
          <a:p>
            <a:r>
              <a:rPr lang="pl-PL" dirty="0">
                <a:solidFill>
                  <a:schemeClr val="tx2">
                    <a:lumMod val="60000"/>
                    <a:lumOff val="40000"/>
                  </a:schemeClr>
                </a:solidFill>
              </a:rPr>
              <a:t>-26%</a:t>
            </a:r>
          </a:p>
        </p:txBody>
      </p:sp>
      <p:cxnSp>
        <p:nvCxnSpPr>
          <p:cNvPr id="33" name="Łącznik prosty ze strzałką 32">
            <a:extLst>
              <a:ext uri="{FF2B5EF4-FFF2-40B4-BE49-F238E27FC236}">
                <a16:creationId xmlns:a16="http://schemas.microsoft.com/office/drawing/2014/main" id="{E35756D1-771A-FABF-147A-CBCC15100F8E}"/>
              </a:ext>
            </a:extLst>
          </p:cNvPr>
          <p:cNvCxnSpPr>
            <a:cxnSpLocks/>
          </p:cNvCxnSpPr>
          <p:nvPr/>
        </p:nvCxnSpPr>
        <p:spPr>
          <a:xfrm>
            <a:off x="15796678" y="2926638"/>
            <a:ext cx="0" cy="46312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Obraz 35">
            <a:extLst>
              <a:ext uri="{FF2B5EF4-FFF2-40B4-BE49-F238E27FC236}">
                <a16:creationId xmlns:a16="http://schemas.microsoft.com/office/drawing/2014/main" id="{86438C06-84DF-0D6D-5098-71D4BA3BA53A}"/>
              </a:ext>
            </a:extLst>
          </p:cNvPr>
          <p:cNvPicPr>
            <a:picLocks noChangeAspect="1"/>
          </p:cNvPicPr>
          <p:nvPr/>
        </p:nvPicPr>
        <p:blipFill>
          <a:blip r:embed="rId6"/>
          <a:stretch>
            <a:fillRect/>
          </a:stretch>
        </p:blipFill>
        <p:spPr>
          <a:xfrm>
            <a:off x="228598" y="2119292"/>
            <a:ext cx="8915402" cy="2643208"/>
          </a:xfrm>
          <a:prstGeom prst="rect">
            <a:avLst/>
          </a:prstGeom>
        </p:spPr>
      </p:pic>
    </p:spTree>
    <p:extLst>
      <p:ext uri="{BB962C8B-B14F-4D97-AF65-F5344CB8AC3E}">
        <p14:creationId xmlns:p14="http://schemas.microsoft.com/office/powerpoint/2010/main" val="3855433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rcRect l="7740" r="7740"/>
          <a:stretch>
            <a:fillRect/>
          </a:stretch>
        </a:blipFill>
        <a:effectLst/>
      </p:bgPr>
    </p:bg>
    <p:spTree>
      <p:nvGrpSpPr>
        <p:cNvPr id="1" name=""/>
        <p:cNvGrpSpPr/>
        <p:nvPr/>
      </p:nvGrpSpPr>
      <p:grpSpPr>
        <a:xfrm>
          <a:off x="0" y="0"/>
          <a:ext cx="0" cy="0"/>
          <a:chOff x="0" y="0"/>
          <a:chExt cx="0" cy="0"/>
        </a:xfrm>
      </p:grpSpPr>
      <p:pic>
        <p:nvPicPr>
          <p:cNvPr id="3" name="Obraz 2" descr="Obraz zawierający wewnątrz&#10;&#10;Opis wygenerowany automatycznie">
            <a:extLst>
              <a:ext uri="{FF2B5EF4-FFF2-40B4-BE49-F238E27FC236}">
                <a16:creationId xmlns:a16="http://schemas.microsoft.com/office/drawing/2014/main" id="{CF32DA2E-6853-3E65-3CB7-DCDF810000C8}"/>
              </a:ext>
            </a:extLst>
          </p:cNvPr>
          <p:cNvPicPr>
            <a:picLocks noChangeAspect="1"/>
          </p:cNvPicPr>
          <p:nvPr/>
        </p:nvPicPr>
        <p:blipFill rotWithShape="1">
          <a:blip r:embed="rId4">
            <a:extLst>
              <a:ext uri="{28A0092B-C50C-407E-A947-70E740481C1C}">
                <a14:useLocalDpi xmlns:a14="http://schemas.microsoft.com/office/drawing/2010/main" val="0"/>
              </a:ext>
            </a:extLst>
          </a:blip>
          <a:srcRect t="21852" b="36830"/>
          <a:stretch/>
        </p:blipFill>
        <p:spPr>
          <a:xfrm>
            <a:off x="1059781" y="1459544"/>
            <a:ext cx="5974733" cy="4388667"/>
          </a:xfrm>
          <a:prstGeom prst="rect">
            <a:avLst/>
          </a:prstGeom>
        </p:spPr>
      </p:pic>
      <p:grpSp>
        <p:nvGrpSpPr>
          <p:cNvPr id="15" name="Group 4">
            <a:extLst>
              <a:ext uri="{FF2B5EF4-FFF2-40B4-BE49-F238E27FC236}">
                <a16:creationId xmlns:a16="http://schemas.microsoft.com/office/drawing/2014/main" id="{36A983B3-6CA1-4584-BC1E-0136EADDA694}"/>
              </a:ext>
            </a:extLst>
          </p:cNvPr>
          <p:cNvGrpSpPr/>
          <p:nvPr/>
        </p:nvGrpSpPr>
        <p:grpSpPr>
          <a:xfrm>
            <a:off x="17744" y="-38100"/>
            <a:ext cx="18270255" cy="872014"/>
            <a:chOff x="0" y="0"/>
            <a:chExt cx="2670408" cy="368298"/>
          </a:xfrm>
          <a:solidFill>
            <a:srgbClr val="A6A6A6">
              <a:alpha val="16078"/>
            </a:srgbClr>
          </a:solidFill>
        </p:grpSpPr>
        <p:sp>
          <p:nvSpPr>
            <p:cNvPr id="16" name="Freeform 5">
              <a:extLst>
                <a:ext uri="{FF2B5EF4-FFF2-40B4-BE49-F238E27FC236}">
                  <a16:creationId xmlns:a16="http://schemas.microsoft.com/office/drawing/2014/main" id="{55667BF1-5EED-46AA-A66D-BE54233851E2}"/>
                </a:ext>
              </a:extLst>
            </p:cNvPr>
            <p:cNvSpPr/>
            <p:nvPr/>
          </p:nvSpPr>
          <p:spPr>
            <a:xfrm>
              <a:off x="0" y="0"/>
              <a:ext cx="2670408" cy="368298"/>
            </a:xfrm>
            <a:custGeom>
              <a:avLst/>
              <a:gdLst/>
              <a:ahLst/>
              <a:cxnLst/>
              <a:rect l="l" t="t" r="r" b="b"/>
              <a:pathLst>
                <a:path w="2670408" h="368298">
                  <a:moveTo>
                    <a:pt x="0" y="0"/>
                  </a:moveTo>
                  <a:lnTo>
                    <a:pt x="2670408" y="0"/>
                  </a:lnTo>
                  <a:lnTo>
                    <a:pt x="2670408" y="368298"/>
                  </a:lnTo>
                  <a:lnTo>
                    <a:pt x="0" y="368298"/>
                  </a:lnTo>
                  <a:close/>
                </a:path>
              </a:pathLst>
            </a:custGeom>
            <a:grpFill/>
          </p:spPr>
        </p:sp>
      </p:grpSp>
      <p:grpSp>
        <p:nvGrpSpPr>
          <p:cNvPr id="10" name="Group 10"/>
          <p:cNvGrpSpPr/>
          <p:nvPr/>
        </p:nvGrpSpPr>
        <p:grpSpPr>
          <a:xfrm rot="3656731">
            <a:off x="15633866" y="8794131"/>
            <a:ext cx="8229600" cy="822960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D0D8"/>
            </a:solidFill>
          </p:spPr>
        </p:sp>
      </p:grpSp>
      <p:sp>
        <p:nvSpPr>
          <p:cNvPr id="20" name="TextBox 2">
            <a:extLst>
              <a:ext uri="{FF2B5EF4-FFF2-40B4-BE49-F238E27FC236}">
                <a16:creationId xmlns:a16="http://schemas.microsoft.com/office/drawing/2014/main" id="{BF3BE986-8AE0-4852-A806-C5F7FA1C96DA}"/>
              </a:ext>
            </a:extLst>
          </p:cNvPr>
          <p:cNvSpPr txBox="1"/>
          <p:nvPr/>
        </p:nvSpPr>
        <p:spPr>
          <a:xfrm>
            <a:off x="381000" y="342900"/>
            <a:ext cx="10462280" cy="405880"/>
          </a:xfrm>
          <a:prstGeom prst="rect">
            <a:avLst/>
          </a:prstGeom>
        </p:spPr>
        <p:txBody>
          <a:bodyPr lIns="0" tIns="0" rIns="0" bIns="0" rtlCol="0" anchor="t">
            <a:spAutoFit/>
          </a:bodyPr>
          <a:lstStyle/>
          <a:p>
            <a:pPr>
              <a:lnSpc>
                <a:spcPts val="3080"/>
              </a:lnSpc>
            </a:pPr>
            <a:r>
              <a:rPr lang="pl-PL" sz="2400" spc="98" dirty="0">
                <a:solidFill>
                  <a:srgbClr val="B81E23"/>
                </a:solidFill>
                <a:latin typeface="League Spartan" panose="020B0604020202020204" charset="-18"/>
              </a:rPr>
              <a:t>ANALIZOWANY OBSZAR: </a:t>
            </a:r>
            <a:r>
              <a:rPr lang="pl-PL" sz="2400" spc="98" dirty="0">
                <a:solidFill>
                  <a:schemeClr val="bg1"/>
                </a:solidFill>
                <a:latin typeface="League Spartan" panose="020B0604020202020204" charset="-18"/>
              </a:rPr>
              <a:t>LINIA WIP / WIP PRO</a:t>
            </a:r>
            <a:endParaRPr lang="en-US" sz="2400" spc="98" dirty="0">
              <a:solidFill>
                <a:schemeClr val="bg1"/>
              </a:solidFill>
              <a:latin typeface="League Spartan" panose="020B0604020202020204" charset="-18"/>
            </a:endParaRPr>
          </a:p>
        </p:txBody>
      </p:sp>
      <p:cxnSp>
        <p:nvCxnSpPr>
          <p:cNvPr id="4" name="Łącznik prosty 3">
            <a:extLst>
              <a:ext uri="{FF2B5EF4-FFF2-40B4-BE49-F238E27FC236}">
                <a16:creationId xmlns:a16="http://schemas.microsoft.com/office/drawing/2014/main" id="{039C68F0-C14F-4AE7-994D-2D085F54CF63}"/>
              </a:ext>
            </a:extLst>
          </p:cNvPr>
          <p:cNvCxnSpPr/>
          <p:nvPr/>
        </p:nvCxnSpPr>
        <p:spPr>
          <a:xfrm>
            <a:off x="8837112" y="833914"/>
            <a:ext cx="0" cy="9067800"/>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3" name="pole tekstowe 12">
            <a:extLst>
              <a:ext uri="{FF2B5EF4-FFF2-40B4-BE49-F238E27FC236}">
                <a16:creationId xmlns:a16="http://schemas.microsoft.com/office/drawing/2014/main" id="{26486601-8571-4DDC-9385-E72BA3928F5E}"/>
              </a:ext>
            </a:extLst>
          </p:cNvPr>
          <p:cNvSpPr txBox="1"/>
          <p:nvPr/>
        </p:nvSpPr>
        <p:spPr>
          <a:xfrm>
            <a:off x="171189" y="920107"/>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OBSZAR: STANOWISKO MONTAŻU  KLAP </a:t>
            </a:r>
            <a:endParaRPr lang="pl-PL" sz="1800" b="1" u="sng" dirty="0">
              <a:solidFill>
                <a:srgbClr val="FFFFFF"/>
              </a:solidFill>
              <a:latin typeface="Roboto" panose="02000000000000000000" pitchFamily="2" charset="0"/>
              <a:ea typeface="Roboto" panose="02000000000000000000" pitchFamily="2" charset="0"/>
            </a:endParaRPr>
          </a:p>
        </p:txBody>
      </p:sp>
      <p:sp>
        <p:nvSpPr>
          <p:cNvPr id="14" name="pole tekstowe 13">
            <a:extLst>
              <a:ext uri="{FF2B5EF4-FFF2-40B4-BE49-F238E27FC236}">
                <a16:creationId xmlns:a16="http://schemas.microsoft.com/office/drawing/2014/main" id="{47934F7F-94FD-49E5-8EEF-B86260C01E59}"/>
              </a:ext>
            </a:extLst>
          </p:cNvPr>
          <p:cNvSpPr txBox="1"/>
          <p:nvPr/>
        </p:nvSpPr>
        <p:spPr>
          <a:xfrm>
            <a:off x="228598" y="5994436"/>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MACIERZ STRAT ZIDENTYFIKOWANYCH W OBSZARZE:</a:t>
            </a:r>
            <a:endParaRPr lang="pl-PL" sz="1800" b="1" u="sng" dirty="0">
              <a:solidFill>
                <a:srgbClr val="FFFFFF"/>
              </a:solidFill>
              <a:latin typeface="Roboto" panose="02000000000000000000" pitchFamily="2" charset="0"/>
              <a:ea typeface="Roboto" panose="02000000000000000000" pitchFamily="2" charset="0"/>
            </a:endParaRPr>
          </a:p>
        </p:txBody>
      </p:sp>
      <p:graphicFrame>
        <p:nvGraphicFramePr>
          <p:cNvPr id="17" name="Tabela 17">
            <a:extLst>
              <a:ext uri="{FF2B5EF4-FFF2-40B4-BE49-F238E27FC236}">
                <a16:creationId xmlns:a16="http://schemas.microsoft.com/office/drawing/2014/main" id="{3E459F30-7F8E-49D8-B535-63F4EF1ADD1A}"/>
              </a:ext>
            </a:extLst>
          </p:cNvPr>
          <p:cNvGraphicFramePr>
            <a:graphicFrameLocks noGrp="1"/>
          </p:cNvGraphicFramePr>
          <p:nvPr>
            <p:extLst>
              <p:ext uri="{D42A27DB-BD31-4B8C-83A1-F6EECF244321}">
                <p14:modId xmlns:p14="http://schemas.microsoft.com/office/powerpoint/2010/main" val="140492696"/>
              </p:ext>
            </p:extLst>
          </p:nvPr>
        </p:nvGraphicFramePr>
        <p:xfrm>
          <a:off x="679800" y="6769173"/>
          <a:ext cx="7885917" cy="3291909"/>
        </p:xfrm>
        <a:graphic>
          <a:graphicData uri="http://schemas.openxmlformats.org/drawingml/2006/table">
            <a:tbl>
              <a:tblPr firstRow="1" bandRow="1">
                <a:tableStyleId>{5C22544A-7EE6-4342-B048-85BDC9FD1C3A}</a:tableStyleId>
              </a:tblPr>
              <a:tblGrid>
                <a:gridCol w="2628639">
                  <a:extLst>
                    <a:ext uri="{9D8B030D-6E8A-4147-A177-3AD203B41FA5}">
                      <a16:colId xmlns:a16="http://schemas.microsoft.com/office/drawing/2014/main" val="3951899229"/>
                    </a:ext>
                  </a:extLst>
                </a:gridCol>
                <a:gridCol w="816665">
                  <a:extLst>
                    <a:ext uri="{9D8B030D-6E8A-4147-A177-3AD203B41FA5}">
                      <a16:colId xmlns:a16="http://schemas.microsoft.com/office/drawing/2014/main" val="962813978"/>
                    </a:ext>
                  </a:extLst>
                </a:gridCol>
                <a:gridCol w="4440613">
                  <a:extLst>
                    <a:ext uri="{9D8B030D-6E8A-4147-A177-3AD203B41FA5}">
                      <a16:colId xmlns:a16="http://schemas.microsoft.com/office/drawing/2014/main" val="3741462156"/>
                    </a:ext>
                  </a:extLst>
                </a:gridCol>
              </a:tblGrid>
              <a:tr h="584127">
                <a:tc>
                  <a:txBody>
                    <a:bodyPr/>
                    <a:lstStyle/>
                    <a:p>
                      <a:r>
                        <a:rPr lang="pl-PL" sz="1800" u="none" dirty="0">
                          <a:solidFill>
                            <a:schemeClr val="bg1"/>
                          </a:solidFill>
                        </a:rPr>
                        <a:t>RODZAJ STRATY</a:t>
                      </a:r>
                    </a:p>
                  </a:txBody>
                  <a:tcPr>
                    <a:lnL w="12700" cap="flat" cmpd="sng" algn="ctr">
                      <a:noFill/>
                      <a:prstDash val="solid"/>
                      <a:round/>
                      <a:headEnd type="none" w="med" len="med"/>
                      <a:tailEnd type="none" w="med" len="med"/>
                    </a:lnL>
                    <a:lnR w="12700" cap="flat" cmpd="sng" algn="ctr">
                      <a:no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l-PL" sz="1800" u="none" dirty="0">
                        <a:solidFill>
                          <a:schemeClr val="bg1"/>
                        </a:solidFill>
                      </a:endParaRPr>
                    </a:p>
                  </a:txBody>
                  <a:tcPr>
                    <a:lnL w="12700" cap="flat" cmpd="sng" algn="ctr">
                      <a:noFill/>
                      <a:prstDash val="sysDashDotDot"/>
                      <a:round/>
                      <a:headEnd type="none" w="med" len="med"/>
                      <a:tailEnd type="none" w="med" len="med"/>
                    </a:lnL>
                    <a:lnR w="12700" cap="flat" cmpd="sng" algn="ctr">
                      <a:noFill/>
                      <a:prstDash val="sysDashDotDot"/>
                      <a:round/>
                      <a:headEnd type="none" w="med" len="med"/>
                      <a:tailEnd type="none" w="med" len="med"/>
                    </a:lnR>
                    <a:lnT w="12700" cap="flat" cmpd="sng" algn="ctr">
                      <a:no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r>
                        <a:rPr lang="pl-PL" sz="1800" u="none" dirty="0">
                          <a:solidFill>
                            <a:schemeClr val="bg1"/>
                          </a:solidFill>
                        </a:rPr>
                        <a:t>UWAGI:</a:t>
                      </a:r>
                    </a:p>
                  </a:txBody>
                  <a:tcPr>
                    <a:lnL w="12700" cap="flat" cmpd="sng" algn="ctr">
                      <a:no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0362090"/>
                  </a:ext>
                </a:extLst>
              </a:tr>
              <a:tr h="372582">
                <a:tc>
                  <a:txBody>
                    <a:bodyPr/>
                    <a:lstStyle/>
                    <a:p>
                      <a:pPr lvl="1"/>
                      <a:r>
                        <a:rPr lang="pl-PL" sz="1800" dirty="0">
                          <a:solidFill>
                            <a:schemeClr val="bg1"/>
                          </a:solidFill>
                        </a:rPr>
                        <a:t>Nadprodukcja</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l-PL" sz="1800" kern="1200" spc="98" dirty="0">
                        <a:solidFill>
                          <a:srgbClr val="B81E23"/>
                        </a:solidFill>
                        <a:latin typeface="League Spartan" panose="020B0604020202020204" charset="-18"/>
                        <a:ea typeface="+mn-ea"/>
                        <a:cs typeface="+mn-cs"/>
                      </a:endParaRP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endParaRPr lang="pl-PL" sz="1600" dirty="0">
                        <a:solidFill>
                          <a:schemeClr val="bg1"/>
                        </a:solidFill>
                      </a:endParaRP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2075057"/>
                  </a:ext>
                </a:extLst>
              </a:tr>
              <a:tr h="389200">
                <a:tc>
                  <a:txBody>
                    <a:bodyPr/>
                    <a:lstStyle/>
                    <a:p>
                      <a:pPr lvl="1"/>
                      <a:r>
                        <a:rPr lang="pl-PL" sz="1800" dirty="0">
                          <a:solidFill>
                            <a:schemeClr val="bg1"/>
                          </a:solidFill>
                        </a:rPr>
                        <a:t>Zapasy</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MAGAZYNOWANIE NA STOŁACH/PALETACH</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9356983"/>
                  </a:ext>
                </a:extLst>
              </a:tr>
              <a:tr h="389200">
                <a:tc>
                  <a:txBody>
                    <a:bodyPr/>
                    <a:lstStyle/>
                    <a:p>
                      <a:pPr lvl="1"/>
                      <a:r>
                        <a:rPr lang="pl-PL" sz="1800" dirty="0">
                          <a:solidFill>
                            <a:schemeClr val="bg1"/>
                          </a:solidFill>
                        </a:rPr>
                        <a:t>Transport</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TRANSPORT NA STANOWISKU</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81170"/>
                  </a:ext>
                </a:extLst>
              </a:tr>
              <a:tr h="389200">
                <a:tc>
                  <a:txBody>
                    <a:bodyPr/>
                    <a:lstStyle/>
                    <a:p>
                      <a:pPr lvl="1"/>
                      <a:r>
                        <a:rPr lang="pl-PL" sz="1800" dirty="0">
                          <a:solidFill>
                            <a:schemeClr val="bg1"/>
                          </a:solidFill>
                        </a:rPr>
                        <a:t>Oczekiwanie</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pl-PL" sz="1800" kern="1200" spc="98" dirty="0">
                        <a:solidFill>
                          <a:srgbClr val="B81E23"/>
                        </a:solidFill>
                        <a:latin typeface="League Spartan" panose="020B0604020202020204" charset="-18"/>
                        <a:ea typeface="+mn-ea"/>
                        <a:cs typeface="+mn-cs"/>
                      </a:endParaRP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endParaRPr lang="pl-PL" sz="1600" dirty="0">
                        <a:solidFill>
                          <a:schemeClr val="bg1"/>
                        </a:solidFill>
                      </a:endParaRP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0659720"/>
                  </a:ext>
                </a:extLst>
              </a:tr>
              <a:tr h="389200">
                <a:tc>
                  <a:txBody>
                    <a:bodyPr/>
                    <a:lstStyle/>
                    <a:p>
                      <a:pPr lvl="1"/>
                      <a:r>
                        <a:rPr lang="pl-PL" sz="1800" dirty="0">
                          <a:solidFill>
                            <a:schemeClr val="bg1"/>
                          </a:solidFill>
                        </a:rPr>
                        <a:t>Braki, odzysk</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WADLIWY TOWAR OD DOSTAWCY</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738351"/>
                  </a:ext>
                </a:extLst>
              </a:tr>
              <a:tr h="389200">
                <a:tc>
                  <a:txBody>
                    <a:bodyPr/>
                    <a:lstStyle/>
                    <a:p>
                      <a:pPr lvl="1"/>
                      <a:r>
                        <a:rPr lang="pl-PL" sz="1800" dirty="0">
                          <a:solidFill>
                            <a:schemeClr val="bg1"/>
                          </a:solidFill>
                        </a:rPr>
                        <a:t>Zbędny proces</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DOPASOWYWANIE WYMIARÓW ELEMENTÓW</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8063014"/>
                  </a:ext>
                </a:extLst>
              </a:tr>
              <a:tr h="389200">
                <a:tc>
                  <a:txBody>
                    <a:bodyPr/>
                    <a:lstStyle/>
                    <a:p>
                      <a:pPr lvl="1"/>
                      <a:r>
                        <a:rPr lang="pl-PL" sz="1800" dirty="0">
                          <a:solidFill>
                            <a:schemeClr val="bg1"/>
                          </a:solidFill>
                        </a:rPr>
                        <a:t>Zbędny ruch</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ERGONOMIA</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0210205"/>
                  </a:ext>
                </a:extLst>
              </a:tr>
            </a:tbl>
          </a:graphicData>
        </a:graphic>
      </p:graphicFrame>
      <p:sp>
        <p:nvSpPr>
          <p:cNvPr id="22" name="pole tekstowe 21">
            <a:extLst>
              <a:ext uri="{FF2B5EF4-FFF2-40B4-BE49-F238E27FC236}">
                <a16:creationId xmlns:a16="http://schemas.microsoft.com/office/drawing/2014/main" id="{377BCE66-B1CC-43A7-9CCF-2BDF52FD9BD8}"/>
              </a:ext>
            </a:extLst>
          </p:cNvPr>
          <p:cNvSpPr txBox="1"/>
          <p:nvPr/>
        </p:nvSpPr>
        <p:spPr>
          <a:xfrm>
            <a:off x="8930829" y="992466"/>
            <a:ext cx="8653397" cy="419346"/>
          </a:xfrm>
          <a:prstGeom prst="rect">
            <a:avLst/>
          </a:prstGeom>
          <a:noFill/>
        </p:spPr>
        <p:txBody>
          <a:bodyPr wrap="square">
            <a:spAutoFit/>
          </a:bodyPr>
          <a:lstStyle/>
          <a:p>
            <a:pPr algn="just">
              <a:lnSpc>
                <a:spcPts val="2774"/>
              </a:lnSpc>
              <a:spcAft>
                <a:spcPts val="600"/>
              </a:spcAft>
            </a:pPr>
            <a:r>
              <a:rPr lang="pl-PL" sz="1800" b="1" u="sng" dirty="0">
                <a:solidFill>
                  <a:srgbClr val="FFFFFF"/>
                </a:solidFill>
                <a:latin typeface="Roboto" panose="02000000000000000000" pitchFamily="2" charset="0"/>
                <a:ea typeface="Roboto" panose="02000000000000000000" pitchFamily="2" charset="0"/>
              </a:rPr>
              <a:t>ZIDENTYFIKOWANE PROBLEMY:</a:t>
            </a:r>
          </a:p>
        </p:txBody>
      </p:sp>
      <p:sp>
        <p:nvSpPr>
          <p:cNvPr id="23" name="pole tekstowe 22">
            <a:extLst>
              <a:ext uri="{FF2B5EF4-FFF2-40B4-BE49-F238E27FC236}">
                <a16:creationId xmlns:a16="http://schemas.microsoft.com/office/drawing/2014/main" id="{B6C75165-29DD-46AA-AECF-67CE2CC25068}"/>
              </a:ext>
            </a:extLst>
          </p:cNvPr>
          <p:cNvSpPr txBox="1"/>
          <p:nvPr/>
        </p:nvSpPr>
        <p:spPr>
          <a:xfrm>
            <a:off x="9020835" y="5905500"/>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PROPOZYCJE DZIAŁAŃ KORYGUJĄCYCH / PODSUMOWANIE :</a:t>
            </a:r>
            <a:endParaRPr lang="pl-PL" sz="1800" b="1" u="sng" dirty="0">
              <a:solidFill>
                <a:srgbClr val="FFFFFF"/>
              </a:solidFill>
              <a:latin typeface="Roboto" panose="02000000000000000000" pitchFamily="2" charset="0"/>
              <a:ea typeface="Roboto" panose="02000000000000000000" pitchFamily="2" charset="0"/>
            </a:endParaRPr>
          </a:p>
        </p:txBody>
      </p:sp>
      <p:sp>
        <p:nvSpPr>
          <p:cNvPr id="24" name="pole tekstowe 23">
            <a:extLst>
              <a:ext uri="{FF2B5EF4-FFF2-40B4-BE49-F238E27FC236}">
                <a16:creationId xmlns:a16="http://schemas.microsoft.com/office/drawing/2014/main" id="{13317A9C-F509-4CDA-BDE0-DF5803A9954F}"/>
              </a:ext>
            </a:extLst>
          </p:cNvPr>
          <p:cNvSpPr txBox="1"/>
          <p:nvPr/>
        </p:nvSpPr>
        <p:spPr>
          <a:xfrm>
            <a:off x="8396269" y="6560007"/>
            <a:ext cx="9510728" cy="5132174"/>
          </a:xfrm>
          <a:prstGeom prst="rect">
            <a:avLst/>
          </a:prstGeom>
          <a:noFill/>
        </p:spPr>
        <p:txBody>
          <a:bodyPr wrap="square">
            <a:spAutoFit/>
          </a:bodyPr>
          <a:lstStyle/>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ZASTOSOWANIE PODWIESZANYCH NARZĘDZI NAS STOŁEM ROBOCZYM</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PRZEPROWADZENIE WARSZTATÓW LEAN MANUFACTURING DLA OPERATÓW – IDENTYFIKACJA STRAT</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OPTYMALIZACJA LAY-OUT STANOWISKA</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WARSZTATY Z PRACY W SYSTEMIE PRZEPŁYWU 1 SZTUKI + EKSPERYMENT</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WERYFIKAJCA WYMAGAŃ JAKOŚCI DOSTAW</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OPTYMALIZACJA CIĘCIA USZCZELEK – MINIMALIZACJA ODPADU</a:t>
            </a: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p:txBody>
      </p:sp>
      <p:sp>
        <p:nvSpPr>
          <p:cNvPr id="27" name="pole tekstowe 26">
            <a:extLst>
              <a:ext uri="{FF2B5EF4-FFF2-40B4-BE49-F238E27FC236}">
                <a16:creationId xmlns:a16="http://schemas.microsoft.com/office/drawing/2014/main" id="{6857B7F3-3AA0-44CD-A6FC-0E609EE1ACC7}"/>
              </a:ext>
            </a:extLst>
          </p:cNvPr>
          <p:cNvSpPr txBox="1"/>
          <p:nvPr/>
        </p:nvSpPr>
        <p:spPr>
          <a:xfrm>
            <a:off x="9420346" y="9590245"/>
            <a:ext cx="8653397" cy="425758"/>
          </a:xfrm>
          <a:prstGeom prst="rect">
            <a:avLst/>
          </a:prstGeom>
          <a:noFill/>
        </p:spPr>
        <p:txBody>
          <a:bodyPr wrap="square">
            <a:spAutoFit/>
          </a:bodyPr>
          <a:lstStyle/>
          <a:p>
            <a:pPr algn="just">
              <a:lnSpc>
                <a:spcPts val="2774"/>
              </a:lnSpc>
              <a:spcBef>
                <a:spcPts val="0"/>
              </a:spcBef>
              <a:spcAft>
                <a:spcPts val="600"/>
              </a:spcAft>
            </a:pPr>
            <a:r>
              <a:rPr lang="pl-PL" b="1" dirty="0">
                <a:solidFill>
                  <a:srgbClr val="FFFFFF"/>
                </a:solidFill>
                <a:latin typeface="Roboto" panose="02000000000000000000" pitchFamily="2" charset="0"/>
                <a:ea typeface="Roboto" panose="02000000000000000000" pitchFamily="2" charset="0"/>
              </a:rPr>
              <a:t>POTENCJAŁ POPRAWY:	</a:t>
            </a:r>
            <a:r>
              <a:rPr lang="pl-PL" sz="2000" b="1" dirty="0">
                <a:solidFill>
                  <a:srgbClr val="00B050"/>
                </a:solidFill>
                <a:latin typeface="Roboto" panose="02000000000000000000" pitchFamily="2" charset="0"/>
                <a:ea typeface="Roboto" panose="02000000000000000000" pitchFamily="2" charset="0"/>
              </a:rPr>
              <a:t>TAK</a:t>
            </a:r>
            <a:endParaRPr lang="pl-PL" sz="1800" b="1" dirty="0">
              <a:solidFill>
                <a:srgbClr val="FF0000"/>
              </a:solidFill>
              <a:latin typeface="Roboto" panose="02000000000000000000" pitchFamily="2" charset="0"/>
              <a:ea typeface="Roboto" panose="02000000000000000000" pitchFamily="2" charset="0"/>
            </a:endParaRPr>
          </a:p>
        </p:txBody>
      </p:sp>
      <p:sp>
        <p:nvSpPr>
          <p:cNvPr id="28" name="pole tekstowe 27">
            <a:extLst>
              <a:ext uri="{FF2B5EF4-FFF2-40B4-BE49-F238E27FC236}">
                <a16:creationId xmlns:a16="http://schemas.microsoft.com/office/drawing/2014/main" id="{7CA4C4A5-A883-4F77-94B2-09F3B4E4785B}"/>
              </a:ext>
            </a:extLst>
          </p:cNvPr>
          <p:cNvSpPr txBox="1"/>
          <p:nvPr/>
        </p:nvSpPr>
        <p:spPr>
          <a:xfrm>
            <a:off x="8362685" y="1401203"/>
            <a:ext cx="9696717" cy="6007029"/>
          </a:xfrm>
          <a:prstGeom prst="rect">
            <a:avLst/>
          </a:prstGeom>
          <a:noFill/>
        </p:spPr>
        <p:txBody>
          <a:bodyPr wrap="square">
            <a:spAutoFit/>
          </a:bodyPr>
          <a:lstStyle/>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NIEOPTYMALNY UKŁAD STANOWISKA – PRACA Z DWÓCH STON STOŁU</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ERGONOMIA PRACY  - SCHYLANIE , POBIERANIE</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MULTIHANDLING – WIELOKROTNE OPEROWANIE DETALAMI</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POPRAWA DETALI W CELU UZYSKANIA WYMAGANEGO WYMIARU DO MONTAŻU (BŁĄD DOSTAWCY – WYMIAR FORMATKI SZAMOTU)</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ZWIĄZANE Z TYM WIELOKROTNE ODKURZANIE ODPADU</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KROKI  - OPERATOR WIELOKROTNIE ODDALA SIĘ ZE STANOWISKA</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STOSOWANIE RĘCZNEGO MONTAŻU USZCZELKI (DOSTĘPNY AUTOMAT)</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STRATY MATERIAŁOWE – USZCZELKA PO DOCIĘCIU (DROGI KOMPONENT)</a:t>
            </a: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p>
        </p:txBody>
      </p:sp>
      <p:sp>
        <p:nvSpPr>
          <p:cNvPr id="6" name="Owal 5">
            <a:extLst>
              <a:ext uri="{FF2B5EF4-FFF2-40B4-BE49-F238E27FC236}">
                <a16:creationId xmlns:a16="http://schemas.microsoft.com/office/drawing/2014/main" id="{19197F49-6C16-EECD-526A-FDCD9B1F5EB3}"/>
              </a:ext>
            </a:extLst>
          </p:cNvPr>
          <p:cNvSpPr/>
          <p:nvPr/>
        </p:nvSpPr>
        <p:spPr>
          <a:xfrm>
            <a:off x="3657600" y="2095500"/>
            <a:ext cx="914400" cy="948096"/>
          </a:xfrm>
          <a:prstGeom prst="ellipse">
            <a:avLst/>
          </a:prstGeom>
          <a:solidFill>
            <a:schemeClr val="bg1">
              <a:lumMod val="75000"/>
            </a:schemeClr>
          </a:solidFill>
          <a:ln>
            <a:solidFill>
              <a:schemeClr val="bg1">
                <a:lumMod val="75000"/>
              </a:schemeClr>
            </a:solidFill>
          </a:ln>
          <a:effectLst>
            <a:glow rad="2286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pic>
        <p:nvPicPr>
          <p:cNvPr id="21" name="Picture 12">
            <a:extLst>
              <a:ext uri="{FF2B5EF4-FFF2-40B4-BE49-F238E27FC236}">
                <a16:creationId xmlns:a16="http://schemas.microsoft.com/office/drawing/2014/main" id="{80AB180E-D600-FEEE-59DD-DA3705CC770C}"/>
              </a:ext>
            </a:extLst>
          </p:cNvPr>
          <p:cNvPicPr>
            <a:picLocks noChangeAspect="1"/>
          </p:cNvPicPr>
          <p:nvPr/>
        </p:nvPicPr>
        <p:blipFill>
          <a:blip r:embed="rId5"/>
          <a:srcRect/>
          <a:stretch>
            <a:fillRect/>
          </a:stretch>
        </p:blipFill>
        <p:spPr>
          <a:xfrm>
            <a:off x="16866507" y="9800288"/>
            <a:ext cx="1374819" cy="423903"/>
          </a:xfrm>
          <a:prstGeom prst="rect">
            <a:avLst/>
          </a:prstGeom>
        </p:spPr>
      </p:pic>
    </p:spTree>
    <p:extLst>
      <p:ext uri="{BB962C8B-B14F-4D97-AF65-F5344CB8AC3E}">
        <p14:creationId xmlns:p14="http://schemas.microsoft.com/office/powerpoint/2010/main" val="598263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rcRect l="7740" r="7740"/>
          <a:stretch>
            <a:fillRect/>
          </a:stretch>
        </a:blipFill>
        <a:effectLst/>
      </p:bgPr>
    </p:bg>
    <p:spTree>
      <p:nvGrpSpPr>
        <p:cNvPr id="1" name=""/>
        <p:cNvGrpSpPr/>
        <p:nvPr/>
      </p:nvGrpSpPr>
      <p:grpSpPr>
        <a:xfrm>
          <a:off x="0" y="0"/>
          <a:ext cx="0" cy="0"/>
          <a:chOff x="0" y="0"/>
          <a:chExt cx="0" cy="0"/>
        </a:xfrm>
      </p:grpSpPr>
      <p:grpSp>
        <p:nvGrpSpPr>
          <p:cNvPr id="15" name="Group 4">
            <a:extLst>
              <a:ext uri="{FF2B5EF4-FFF2-40B4-BE49-F238E27FC236}">
                <a16:creationId xmlns:a16="http://schemas.microsoft.com/office/drawing/2014/main" id="{36A983B3-6CA1-4584-BC1E-0136EADDA694}"/>
              </a:ext>
            </a:extLst>
          </p:cNvPr>
          <p:cNvGrpSpPr/>
          <p:nvPr/>
        </p:nvGrpSpPr>
        <p:grpSpPr>
          <a:xfrm>
            <a:off x="17744" y="-38100"/>
            <a:ext cx="18270255" cy="872014"/>
            <a:chOff x="0" y="0"/>
            <a:chExt cx="2670408" cy="368298"/>
          </a:xfrm>
          <a:solidFill>
            <a:srgbClr val="A6A6A6">
              <a:alpha val="16078"/>
            </a:srgbClr>
          </a:solidFill>
        </p:grpSpPr>
        <p:sp>
          <p:nvSpPr>
            <p:cNvPr id="16" name="Freeform 5">
              <a:extLst>
                <a:ext uri="{FF2B5EF4-FFF2-40B4-BE49-F238E27FC236}">
                  <a16:creationId xmlns:a16="http://schemas.microsoft.com/office/drawing/2014/main" id="{55667BF1-5EED-46AA-A66D-BE54233851E2}"/>
                </a:ext>
              </a:extLst>
            </p:cNvPr>
            <p:cNvSpPr/>
            <p:nvPr/>
          </p:nvSpPr>
          <p:spPr>
            <a:xfrm>
              <a:off x="0" y="0"/>
              <a:ext cx="2670408" cy="368298"/>
            </a:xfrm>
            <a:custGeom>
              <a:avLst/>
              <a:gdLst/>
              <a:ahLst/>
              <a:cxnLst/>
              <a:rect l="l" t="t" r="r" b="b"/>
              <a:pathLst>
                <a:path w="2670408" h="368298">
                  <a:moveTo>
                    <a:pt x="0" y="0"/>
                  </a:moveTo>
                  <a:lnTo>
                    <a:pt x="2670408" y="0"/>
                  </a:lnTo>
                  <a:lnTo>
                    <a:pt x="2670408" y="368298"/>
                  </a:lnTo>
                  <a:lnTo>
                    <a:pt x="0" y="368298"/>
                  </a:lnTo>
                  <a:close/>
                </a:path>
              </a:pathLst>
            </a:custGeom>
            <a:grpFill/>
          </p:spPr>
        </p:sp>
      </p:grpSp>
      <p:grpSp>
        <p:nvGrpSpPr>
          <p:cNvPr id="10" name="Group 10"/>
          <p:cNvGrpSpPr/>
          <p:nvPr/>
        </p:nvGrpSpPr>
        <p:grpSpPr>
          <a:xfrm rot="3656731">
            <a:off x="15633866" y="8794131"/>
            <a:ext cx="8229600" cy="822960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D0D8"/>
            </a:solidFill>
          </p:spPr>
        </p:sp>
      </p:grpSp>
      <p:pic>
        <p:nvPicPr>
          <p:cNvPr id="12" name="Picture 12"/>
          <p:cNvPicPr>
            <a:picLocks noChangeAspect="1"/>
          </p:cNvPicPr>
          <p:nvPr/>
        </p:nvPicPr>
        <p:blipFill>
          <a:blip r:embed="rId4"/>
          <a:srcRect/>
          <a:stretch>
            <a:fillRect/>
          </a:stretch>
        </p:blipFill>
        <p:spPr>
          <a:xfrm>
            <a:off x="16866507" y="9801485"/>
            <a:ext cx="1374819" cy="423903"/>
          </a:xfrm>
          <a:prstGeom prst="rect">
            <a:avLst/>
          </a:prstGeom>
        </p:spPr>
      </p:pic>
      <p:sp>
        <p:nvSpPr>
          <p:cNvPr id="20" name="TextBox 2">
            <a:extLst>
              <a:ext uri="{FF2B5EF4-FFF2-40B4-BE49-F238E27FC236}">
                <a16:creationId xmlns:a16="http://schemas.microsoft.com/office/drawing/2014/main" id="{BF3BE986-8AE0-4852-A806-C5F7FA1C96DA}"/>
              </a:ext>
            </a:extLst>
          </p:cNvPr>
          <p:cNvSpPr txBox="1"/>
          <p:nvPr/>
        </p:nvSpPr>
        <p:spPr>
          <a:xfrm>
            <a:off x="381000" y="342900"/>
            <a:ext cx="10462280" cy="405880"/>
          </a:xfrm>
          <a:prstGeom prst="rect">
            <a:avLst/>
          </a:prstGeom>
        </p:spPr>
        <p:txBody>
          <a:bodyPr lIns="0" tIns="0" rIns="0" bIns="0" rtlCol="0" anchor="t">
            <a:spAutoFit/>
          </a:bodyPr>
          <a:lstStyle/>
          <a:p>
            <a:pPr>
              <a:lnSpc>
                <a:spcPts val="3080"/>
              </a:lnSpc>
            </a:pPr>
            <a:r>
              <a:rPr lang="pl-PL" sz="2400" spc="98" dirty="0">
                <a:solidFill>
                  <a:srgbClr val="B81E23"/>
                </a:solidFill>
                <a:latin typeface="League Spartan" panose="020B0604020202020204" charset="-18"/>
              </a:rPr>
              <a:t>ANALIZOWANY OBSZAR: </a:t>
            </a:r>
            <a:r>
              <a:rPr lang="pl-PL" sz="2400" spc="98" dirty="0">
                <a:solidFill>
                  <a:schemeClr val="bg1"/>
                </a:solidFill>
                <a:latin typeface="League Spartan" panose="020B0604020202020204" charset="-18"/>
              </a:rPr>
              <a:t>LINIA WIP / WIP PRO</a:t>
            </a:r>
            <a:endParaRPr lang="en-US" sz="2400" spc="98" dirty="0">
              <a:solidFill>
                <a:schemeClr val="bg1"/>
              </a:solidFill>
              <a:latin typeface="League Spartan" panose="020B0604020202020204" charset="-18"/>
            </a:endParaRPr>
          </a:p>
        </p:txBody>
      </p:sp>
      <p:cxnSp>
        <p:nvCxnSpPr>
          <p:cNvPr id="4" name="Łącznik prosty 3">
            <a:extLst>
              <a:ext uri="{FF2B5EF4-FFF2-40B4-BE49-F238E27FC236}">
                <a16:creationId xmlns:a16="http://schemas.microsoft.com/office/drawing/2014/main" id="{039C68F0-C14F-4AE7-994D-2D085F54CF63}"/>
              </a:ext>
            </a:extLst>
          </p:cNvPr>
          <p:cNvCxnSpPr/>
          <p:nvPr/>
        </p:nvCxnSpPr>
        <p:spPr>
          <a:xfrm>
            <a:off x="8837112" y="833914"/>
            <a:ext cx="0" cy="9067800"/>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3" name="pole tekstowe 12">
            <a:extLst>
              <a:ext uri="{FF2B5EF4-FFF2-40B4-BE49-F238E27FC236}">
                <a16:creationId xmlns:a16="http://schemas.microsoft.com/office/drawing/2014/main" id="{26486601-8571-4DDC-9385-E72BA3928F5E}"/>
              </a:ext>
            </a:extLst>
          </p:cNvPr>
          <p:cNvSpPr txBox="1"/>
          <p:nvPr/>
        </p:nvSpPr>
        <p:spPr>
          <a:xfrm>
            <a:off x="171189" y="920107"/>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OBSZAR: STANOWISKO MONTAŻU FINALNEGO (2 STANOWISKA) </a:t>
            </a:r>
            <a:endParaRPr lang="pl-PL" sz="1800" b="1" u="sng" dirty="0">
              <a:solidFill>
                <a:srgbClr val="FFFFFF"/>
              </a:solidFill>
              <a:latin typeface="Roboto" panose="02000000000000000000" pitchFamily="2" charset="0"/>
              <a:ea typeface="Roboto" panose="02000000000000000000" pitchFamily="2" charset="0"/>
            </a:endParaRPr>
          </a:p>
        </p:txBody>
      </p:sp>
      <p:sp>
        <p:nvSpPr>
          <p:cNvPr id="14" name="pole tekstowe 13">
            <a:extLst>
              <a:ext uri="{FF2B5EF4-FFF2-40B4-BE49-F238E27FC236}">
                <a16:creationId xmlns:a16="http://schemas.microsoft.com/office/drawing/2014/main" id="{47934F7F-94FD-49E5-8EEF-B86260C01E59}"/>
              </a:ext>
            </a:extLst>
          </p:cNvPr>
          <p:cNvSpPr txBox="1"/>
          <p:nvPr/>
        </p:nvSpPr>
        <p:spPr>
          <a:xfrm>
            <a:off x="228598" y="5994436"/>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MACIERZ STRAT ZIDENTYFIKOWANYCH W OBSZARZE:</a:t>
            </a:r>
            <a:endParaRPr lang="pl-PL" sz="1800" b="1" u="sng" dirty="0">
              <a:solidFill>
                <a:srgbClr val="FFFFFF"/>
              </a:solidFill>
              <a:latin typeface="Roboto" panose="02000000000000000000" pitchFamily="2" charset="0"/>
              <a:ea typeface="Roboto" panose="02000000000000000000" pitchFamily="2" charset="0"/>
            </a:endParaRPr>
          </a:p>
        </p:txBody>
      </p:sp>
      <p:graphicFrame>
        <p:nvGraphicFramePr>
          <p:cNvPr id="17" name="Tabela 17">
            <a:extLst>
              <a:ext uri="{FF2B5EF4-FFF2-40B4-BE49-F238E27FC236}">
                <a16:creationId xmlns:a16="http://schemas.microsoft.com/office/drawing/2014/main" id="{3E459F30-7F8E-49D8-B535-63F4EF1ADD1A}"/>
              </a:ext>
            </a:extLst>
          </p:cNvPr>
          <p:cNvGraphicFramePr>
            <a:graphicFrameLocks noGrp="1"/>
          </p:cNvGraphicFramePr>
          <p:nvPr>
            <p:extLst>
              <p:ext uri="{D42A27DB-BD31-4B8C-83A1-F6EECF244321}">
                <p14:modId xmlns:p14="http://schemas.microsoft.com/office/powerpoint/2010/main" val="2918898976"/>
              </p:ext>
            </p:extLst>
          </p:nvPr>
        </p:nvGraphicFramePr>
        <p:xfrm>
          <a:off x="679800" y="6769173"/>
          <a:ext cx="7885917" cy="3291909"/>
        </p:xfrm>
        <a:graphic>
          <a:graphicData uri="http://schemas.openxmlformats.org/drawingml/2006/table">
            <a:tbl>
              <a:tblPr firstRow="1" bandRow="1">
                <a:tableStyleId>{5C22544A-7EE6-4342-B048-85BDC9FD1C3A}</a:tableStyleId>
              </a:tblPr>
              <a:tblGrid>
                <a:gridCol w="2628639">
                  <a:extLst>
                    <a:ext uri="{9D8B030D-6E8A-4147-A177-3AD203B41FA5}">
                      <a16:colId xmlns:a16="http://schemas.microsoft.com/office/drawing/2014/main" val="3951899229"/>
                    </a:ext>
                  </a:extLst>
                </a:gridCol>
                <a:gridCol w="816665">
                  <a:extLst>
                    <a:ext uri="{9D8B030D-6E8A-4147-A177-3AD203B41FA5}">
                      <a16:colId xmlns:a16="http://schemas.microsoft.com/office/drawing/2014/main" val="962813978"/>
                    </a:ext>
                  </a:extLst>
                </a:gridCol>
                <a:gridCol w="4440613">
                  <a:extLst>
                    <a:ext uri="{9D8B030D-6E8A-4147-A177-3AD203B41FA5}">
                      <a16:colId xmlns:a16="http://schemas.microsoft.com/office/drawing/2014/main" val="3741462156"/>
                    </a:ext>
                  </a:extLst>
                </a:gridCol>
              </a:tblGrid>
              <a:tr h="584127">
                <a:tc>
                  <a:txBody>
                    <a:bodyPr/>
                    <a:lstStyle/>
                    <a:p>
                      <a:r>
                        <a:rPr lang="pl-PL" sz="1800" u="none" dirty="0">
                          <a:solidFill>
                            <a:schemeClr val="bg1"/>
                          </a:solidFill>
                        </a:rPr>
                        <a:t>RODZAJ STRATY</a:t>
                      </a:r>
                    </a:p>
                  </a:txBody>
                  <a:tcPr>
                    <a:lnL w="12700" cap="flat" cmpd="sng" algn="ctr">
                      <a:noFill/>
                      <a:prstDash val="solid"/>
                      <a:round/>
                      <a:headEnd type="none" w="med" len="med"/>
                      <a:tailEnd type="none" w="med" len="med"/>
                    </a:lnL>
                    <a:lnR w="12700" cap="flat" cmpd="sng" algn="ctr">
                      <a:no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l-PL" sz="1800" u="none" dirty="0">
                        <a:solidFill>
                          <a:schemeClr val="bg1"/>
                        </a:solidFill>
                      </a:endParaRPr>
                    </a:p>
                  </a:txBody>
                  <a:tcPr>
                    <a:lnL w="12700" cap="flat" cmpd="sng" algn="ctr">
                      <a:noFill/>
                      <a:prstDash val="sysDashDotDot"/>
                      <a:round/>
                      <a:headEnd type="none" w="med" len="med"/>
                      <a:tailEnd type="none" w="med" len="med"/>
                    </a:lnL>
                    <a:lnR w="12700" cap="flat" cmpd="sng" algn="ctr">
                      <a:noFill/>
                      <a:prstDash val="sysDashDotDot"/>
                      <a:round/>
                      <a:headEnd type="none" w="med" len="med"/>
                      <a:tailEnd type="none" w="med" len="med"/>
                    </a:lnR>
                    <a:lnT w="12700" cap="flat" cmpd="sng" algn="ctr">
                      <a:no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r>
                        <a:rPr lang="pl-PL" sz="1800" u="none" dirty="0">
                          <a:solidFill>
                            <a:schemeClr val="bg1"/>
                          </a:solidFill>
                        </a:rPr>
                        <a:t>UWAGI:</a:t>
                      </a:r>
                    </a:p>
                  </a:txBody>
                  <a:tcPr>
                    <a:lnL w="12700" cap="flat" cmpd="sng" algn="ctr">
                      <a:no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0362090"/>
                  </a:ext>
                </a:extLst>
              </a:tr>
              <a:tr h="372582">
                <a:tc>
                  <a:txBody>
                    <a:bodyPr/>
                    <a:lstStyle/>
                    <a:p>
                      <a:pPr lvl="1"/>
                      <a:r>
                        <a:rPr lang="pl-PL" sz="1800" dirty="0">
                          <a:solidFill>
                            <a:schemeClr val="bg1"/>
                          </a:solidFill>
                        </a:rPr>
                        <a:t>Nadprodukcja</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l-PL" sz="1800" kern="1200" spc="98" dirty="0">
                        <a:solidFill>
                          <a:srgbClr val="B81E23"/>
                        </a:solidFill>
                        <a:latin typeface="League Spartan" panose="020B0604020202020204" charset="-18"/>
                        <a:ea typeface="+mn-ea"/>
                        <a:cs typeface="+mn-cs"/>
                      </a:endParaRP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endParaRPr lang="pl-PL" sz="1600" dirty="0">
                        <a:solidFill>
                          <a:schemeClr val="bg1"/>
                        </a:solidFill>
                      </a:endParaRP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2075057"/>
                  </a:ext>
                </a:extLst>
              </a:tr>
              <a:tr h="389200">
                <a:tc>
                  <a:txBody>
                    <a:bodyPr/>
                    <a:lstStyle/>
                    <a:p>
                      <a:pPr lvl="1"/>
                      <a:r>
                        <a:rPr lang="pl-PL" sz="1800" dirty="0">
                          <a:solidFill>
                            <a:schemeClr val="bg1"/>
                          </a:solidFill>
                        </a:rPr>
                        <a:t>Zapasy</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l-PL" sz="1800" kern="1200" spc="98" dirty="0">
                        <a:solidFill>
                          <a:srgbClr val="B81E23"/>
                        </a:solidFill>
                        <a:latin typeface="League Spartan" panose="020B0604020202020204" charset="-18"/>
                        <a:ea typeface="+mn-ea"/>
                        <a:cs typeface="+mn-cs"/>
                      </a:endParaRP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endParaRPr lang="pl-PL" sz="1600" dirty="0">
                        <a:solidFill>
                          <a:schemeClr val="bg1"/>
                        </a:solidFill>
                      </a:endParaRP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9356983"/>
                  </a:ext>
                </a:extLst>
              </a:tr>
              <a:tr h="389200">
                <a:tc>
                  <a:txBody>
                    <a:bodyPr/>
                    <a:lstStyle/>
                    <a:p>
                      <a:pPr lvl="1"/>
                      <a:r>
                        <a:rPr lang="pl-PL" sz="1800" dirty="0">
                          <a:solidFill>
                            <a:schemeClr val="bg1"/>
                          </a:solidFill>
                        </a:rPr>
                        <a:t>Transport</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TRANSPORT NA I ZE STANOWISKA</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81170"/>
                  </a:ext>
                </a:extLst>
              </a:tr>
              <a:tr h="389200">
                <a:tc>
                  <a:txBody>
                    <a:bodyPr/>
                    <a:lstStyle/>
                    <a:p>
                      <a:pPr lvl="1"/>
                      <a:r>
                        <a:rPr lang="pl-PL" sz="1800" dirty="0">
                          <a:solidFill>
                            <a:schemeClr val="bg1"/>
                          </a:solidFill>
                        </a:rPr>
                        <a:t>Oczekiwanie</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BRAK KOMPONENTÓW</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0659720"/>
                  </a:ext>
                </a:extLst>
              </a:tr>
              <a:tr h="389200">
                <a:tc>
                  <a:txBody>
                    <a:bodyPr/>
                    <a:lstStyle/>
                    <a:p>
                      <a:pPr lvl="1"/>
                      <a:r>
                        <a:rPr lang="pl-PL" sz="1800" dirty="0">
                          <a:solidFill>
                            <a:schemeClr val="bg1"/>
                          </a:solidFill>
                        </a:rPr>
                        <a:t>Braki, odzysk</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ŹLE DOPASOWANE OTWORY MONTAŻOWE</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738351"/>
                  </a:ext>
                </a:extLst>
              </a:tr>
              <a:tr h="389200">
                <a:tc>
                  <a:txBody>
                    <a:bodyPr/>
                    <a:lstStyle/>
                    <a:p>
                      <a:pPr lvl="1"/>
                      <a:r>
                        <a:rPr lang="pl-PL" sz="1800" dirty="0">
                          <a:solidFill>
                            <a:schemeClr val="bg1"/>
                          </a:solidFill>
                        </a:rPr>
                        <a:t>Zbędny proces</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RĘCZNE DOCINANIE USZCZELKI</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8063014"/>
                  </a:ext>
                </a:extLst>
              </a:tr>
              <a:tr h="389200">
                <a:tc>
                  <a:txBody>
                    <a:bodyPr/>
                    <a:lstStyle/>
                    <a:p>
                      <a:pPr lvl="1"/>
                      <a:r>
                        <a:rPr lang="pl-PL" sz="1800" dirty="0">
                          <a:solidFill>
                            <a:schemeClr val="bg1"/>
                          </a:solidFill>
                        </a:rPr>
                        <a:t>Zbędny ruch</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ERGONOMIA</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0210205"/>
                  </a:ext>
                </a:extLst>
              </a:tr>
            </a:tbl>
          </a:graphicData>
        </a:graphic>
      </p:graphicFrame>
      <p:sp>
        <p:nvSpPr>
          <p:cNvPr id="22" name="pole tekstowe 21">
            <a:extLst>
              <a:ext uri="{FF2B5EF4-FFF2-40B4-BE49-F238E27FC236}">
                <a16:creationId xmlns:a16="http://schemas.microsoft.com/office/drawing/2014/main" id="{377BCE66-B1CC-43A7-9CCF-2BDF52FD9BD8}"/>
              </a:ext>
            </a:extLst>
          </p:cNvPr>
          <p:cNvSpPr txBox="1"/>
          <p:nvPr/>
        </p:nvSpPr>
        <p:spPr>
          <a:xfrm>
            <a:off x="8930829" y="992466"/>
            <a:ext cx="8653397" cy="419346"/>
          </a:xfrm>
          <a:prstGeom prst="rect">
            <a:avLst/>
          </a:prstGeom>
          <a:noFill/>
        </p:spPr>
        <p:txBody>
          <a:bodyPr wrap="square">
            <a:spAutoFit/>
          </a:bodyPr>
          <a:lstStyle/>
          <a:p>
            <a:pPr algn="just">
              <a:lnSpc>
                <a:spcPts val="2774"/>
              </a:lnSpc>
              <a:spcAft>
                <a:spcPts val="600"/>
              </a:spcAft>
            </a:pPr>
            <a:r>
              <a:rPr lang="pl-PL" sz="1800" b="1" u="sng" dirty="0">
                <a:solidFill>
                  <a:srgbClr val="FFFFFF"/>
                </a:solidFill>
                <a:latin typeface="Roboto" panose="02000000000000000000" pitchFamily="2" charset="0"/>
                <a:ea typeface="Roboto" panose="02000000000000000000" pitchFamily="2" charset="0"/>
              </a:rPr>
              <a:t>ZIDENTYFIKOWANE PROBLEMY:</a:t>
            </a:r>
          </a:p>
        </p:txBody>
      </p:sp>
      <p:sp>
        <p:nvSpPr>
          <p:cNvPr id="23" name="pole tekstowe 22">
            <a:extLst>
              <a:ext uri="{FF2B5EF4-FFF2-40B4-BE49-F238E27FC236}">
                <a16:creationId xmlns:a16="http://schemas.microsoft.com/office/drawing/2014/main" id="{B6C75165-29DD-46AA-AECF-67CE2CC25068}"/>
              </a:ext>
            </a:extLst>
          </p:cNvPr>
          <p:cNvSpPr txBox="1"/>
          <p:nvPr/>
        </p:nvSpPr>
        <p:spPr>
          <a:xfrm>
            <a:off x="9020835" y="5607960"/>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PROPOZYCJE DZIAŁAŃ KORYGUJĄCYCH / PODSUMOWANIE :</a:t>
            </a:r>
            <a:endParaRPr lang="pl-PL" sz="1800" b="1" u="sng" dirty="0">
              <a:solidFill>
                <a:srgbClr val="FFFFFF"/>
              </a:solidFill>
              <a:latin typeface="Roboto" panose="02000000000000000000" pitchFamily="2" charset="0"/>
              <a:ea typeface="Roboto" panose="02000000000000000000" pitchFamily="2" charset="0"/>
            </a:endParaRPr>
          </a:p>
        </p:txBody>
      </p:sp>
      <p:sp>
        <p:nvSpPr>
          <p:cNvPr id="24" name="pole tekstowe 23">
            <a:extLst>
              <a:ext uri="{FF2B5EF4-FFF2-40B4-BE49-F238E27FC236}">
                <a16:creationId xmlns:a16="http://schemas.microsoft.com/office/drawing/2014/main" id="{13317A9C-F509-4CDA-BDE0-DF5803A9954F}"/>
              </a:ext>
            </a:extLst>
          </p:cNvPr>
          <p:cNvSpPr txBox="1"/>
          <p:nvPr/>
        </p:nvSpPr>
        <p:spPr>
          <a:xfrm>
            <a:off x="8396269" y="6209779"/>
            <a:ext cx="9696718" cy="5055230"/>
          </a:xfrm>
          <a:prstGeom prst="rect">
            <a:avLst/>
          </a:prstGeom>
          <a:noFill/>
        </p:spPr>
        <p:txBody>
          <a:bodyPr wrap="square">
            <a:spAutoFit/>
          </a:bodyPr>
          <a:lstStyle/>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OPRACOWANIE PROSTEGO NARZĘDZIA DO PODTZYMYWANIA KLAP DO MONTAŻU (”GRZEBIEŃ”)</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OPRACOWANIE STANDARÓW MONTAŻU – KARTY STANOWISKOWE DLA ASORTYMENTÓW</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ZASTOSOWANIE PODWIESZANYCH NARZĘDZI MONTAŻOWYCH</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EKSPERYMENT – PRACA W 2 OSOBY DLA DUŻYCH ASORTYMENTÓW</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GRAWITACYJNE PRZESUWANIE WÓZKÓW NA KOMPONENTY</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ZAKUP APLIKATORA USZCZELEK </a:t>
            </a: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p:txBody>
      </p:sp>
      <p:sp>
        <p:nvSpPr>
          <p:cNvPr id="27" name="pole tekstowe 26">
            <a:extLst>
              <a:ext uri="{FF2B5EF4-FFF2-40B4-BE49-F238E27FC236}">
                <a16:creationId xmlns:a16="http://schemas.microsoft.com/office/drawing/2014/main" id="{6857B7F3-3AA0-44CD-A6FC-0E609EE1ACC7}"/>
              </a:ext>
            </a:extLst>
          </p:cNvPr>
          <p:cNvSpPr txBox="1"/>
          <p:nvPr/>
        </p:nvSpPr>
        <p:spPr>
          <a:xfrm>
            <a:off x="9420346" y="9642933"/>
            <a:ext cx="8653397" cy="425758"/>
          </a:xfrm>
          <a:prstGeom prst="rect">
            <a:avLst/>
          </a:prstGeom>
          <a:noFill/>
        </p:spPr>
        <p:txBody>
          <a:bodyPr wrap="square">
            <a:spAutoFit/>
          </a:bodyPr>
          <a:lstStyle/>
          <a:p>
            <a:pPr algn="just">
              <a:lnSpc>
                <a:spcPts val="2774"/>
              </a:lnSpc>
              <a:spcBef>
                <a:spcPts val="0"/>
              </a:spcBef>
              <a:spcAft>
                <a:spcPts val="600"/>
              </a:spcAft>
            </a:pPr>
            <a:r>
              <a:rPr lang="pl-PL" b="1" dirty="0">
                <a:solidFill>
                  <a:srgbClr val="FFFFFF"/>
                </a:solidFill>
                <a:latin typeface="Roboto" panose="02000000000000000000" pitchFamily="2" charset="0"/>
                <a:ea typeface="Roboto" panose="02000000000000000000" pitchFamily="2" charset="0"/>
              </a:rPr>
              <a:t>POTENCJAŁ POPRAWY:	</a:t>
            </a:r>
            <a:r>
              <a:rPr lang="pl-PL" sz="2000" b="1" dirty="0">
                <a:solidFill>
                  <a:srgbClr val="00B050"/>
                </a:solidFill>
                <a:latin typeface="Roboto" panose="02000000000000000000" pitchFamily="2" charset="0"/>
                <a:ea typeface="Roboto" panose="02000000000000000000" pitchFamily="2" charset="0"/>
              </a:rPr>
              <a:t>TAK</a:t>
            </a:r>
            <a:endParaRPr lang="pl-PL" sz="1800" b="1" dirty="0">
              <a:solidFill>
                <a:srgbClr val="FF0000"/>
              </a:solidFill>
              <a:latin typeface="Roboto" panose="02000000000000000000" pitchFamily="2" charset="0"/>
              <a:ea typeface="Roboto" panose="02000000000000000000" pitchFamily="2" charset="0"/>
            </a:endParaRPr>
          </a:p>
        </p:txBody>
      </p:sp>
      <p:sp>
        <p:nvSpPr>
          <p:cNvPr id="28" name="pole tekstowe 27">
            <a:extLst>
              <a:ext uri="{FF2B5EF4-FFF2-40B4-BE49-F238E27FC236}">
                <a16:creationId xmlns:a16="http://schemas.microsoft.com/office/drawing/2014/main" id="{7CA4C4A5-A883-4F77-94B2-09F3B4E4785B}"/>
              </a:ext>
            </a:extLst>
          </p:cNvPr>
          <p:cNvSpPr txBox="1"/>
          <p:nvPr/>
        </p:nvSpPr>
        <p:spPr>
          <a:xfrm>
            <a:off x="8362685" y="1401203"/>
            <a:ext cx="9696717" cy="3901068"/>
          </a:xfrm>
          <a:prstGeom prst="rect">
            <a:avLst/>
          </a:prstGeom>
          <a:noFill/>
        </p:spPr>
        <p:txBody>
          <a:bodyPr wrap="square">
            <a:spAutoFit/>
          </a:bodyPr>
          <a:lstStyle/>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ERGONOMIA PRACY – SCHYLANIE – PRACA NA RUCHOMY STOLE ROBOCZYM</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BRAK ZBALANSOWANIA OPERACJI</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BRAK  STANDARDU PRACY POMIĘDZY OPERATORAMI (RÓŻNE METODY PRACY)</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UTRUDNIONY MONTAŻ SKRZYDEŁ KLAP – WPASOWANIE W OTWORY MONTAŻOWE</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NIEPRAWIDŁOWO WYKONANE OTWORY MONTAŻOWE NITÓW – UTRUDNIONY MONTAŻ</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WIELOKROTNE POBIERANIE NARZĘDZI – CHODZENIE, ERGONOMIA</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RĘCZNE DOCINANIE USZCZELEK </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BRAK IDENTYFIKACJI ZLECEŃ NA WÓZKACH Z KOMPLETAMI – RYZYKO POMYŁKI</a:t>
            </a: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p:txBody>
      </p:sp>
      <p:sp>
        <p:nvSpPr>
          <p:cNvPr id="6" name="Owal 5">
            <a:extLst>
              <a:ext uri="{FF2B5EF4-FFF2-40B4-BE49-F238E27FC236}">
                <a16:creationId xmlns:a16="http://schemas.microsoft.com/office/drawing/2014/main" id="{19197F49-6C16-EECD-526A-FDCD9B1F5EB3}"/>
              </a:ext>
            </a:extLst>
          </p:cNvPr>
          <p:cNvSpPr/>
          <p:nvPr/>
        </p:nvSpPr>
        <p:spPr>
          <a:xfrm>
            <a:off x="5029200" y="1694844"/>
            <a:ext cx="533400" cy="553056"/>
          </a:xfrm>
          <a:prstGeom prst="ellipse">
            <a:avLst/>
          </a:prstGeom>
          <a:solidFill>
            <a:schemeClr val="bg1">
              <a:lumMod val="75000"/>
            </a:schemeClr>
          </a:solidFill>
          <a:ln>
            <a:solidFill>
              <a:schemeClr val="bg1">
                <a:lumMod val="75000"/>
              </a:schemeClr>
            </a:solidFill>
          </a:ln>
          <a:effectLst>
            <a:glow rad="2286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pic>
        <p:nvPicPr>
          <p:cNvPr id="3" name="Obraz 2" descr="Obraz zawierający budynek&#10;&#10;Opis wygenerowany automatycznie">
            <a:extLst>
              <a:ext uri="{FF2B5EF4-FFF2-40B4-BE49-F238E27FC236}">
                <a16:creationId xmlns:a16="http://schemas.microsoft.com/office/drawing/2014/main" id="{A20AAF80-6ADE-2DBA-8F60-DB8DAC9414DA}"/>
              </a:ext>
            </a:extLst>
          </p:cNvPr>
          <p:cNvPicPr>
            <a:picLocks noChangeAspect="1"/>
          </p:cNvPicPr>
          <p:nvPr/>
        </p:nvPicPr>
        <p:blipFill rotWithShape="1">
          <a:blip r:embed="rId5">
            <a:extLst>
              <a:ext uri="{28A0092B-C50C-407E-A947-70E740481C1C}">
                <a14:useLocalDpi xmlns:a14="http://schemas.microsoft.com/office/drawing/2010/main" val="0"/>
              </a:ext>
            </a:extLst>
          </a:blip>
          <a:srcRect t="33693" b="21852"/>
          <a:stretch/>
        </p:blipFill>
        <p:spPr>
          <a:xfrm>
            <a:off x="1371600" y="1497629"/>
            <a:ext cx="5456255" cy="4312155"/>
          </a:xfrm>
          <a:prstGeom prst="rect">
            <a:avLst/>
          </a:prstGeom>
        </p:spPr>
      </p:pic>
    </p:spTree>
    <p:extLst>
      <p:ext uri="{BB962C8B-B14F-4D97-AF65-F5344CB8AC3E}">
        <p14:creationId xmlns:p14="http://schemas.microsoft.com/office/powerpoint/2010/main" val="1014468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rcRect l="7740" r="7740"/>
          <a:stretch>
            <a:fillRect/>
          </a:stretch>
        </a:blipFill>
        <a:effectLst/>
      </p:bgPr>
    </p:bg>
    <p:spTree>
      <p:nvGrpSpPr>
        <p:cNvPr id="1" name=""/>
        <p:cNvGrpSpPr/>
        <p:nvPr/>
      </p:nvGrpSpPr>
      <p:grpSpPr>
        <a:xfrm>
          <a:off x="0" y="0"/>
          <a:ext cx="0" cy="0"/>
          <a:chOff x="0" y="0"/>
          <a:chExt cx="0" cy="0"/>
        </a:xfrm>
      </p:grpSpPr>
      <p:pic>
        <p:nvPicPr>
          <p:cNvPr id="3" name="Obraz 2" descr="Obraz zawierający tekst, wewnątrz&#10;&#10;Opis wygenerowany automatycznie">
            <a:extLst>
              <a:ext uri="{FF2B5EF4-FFF2-40B4-BE49-F238E27FC236}">
                <a16:creationId xmlns:a16="http://schemas.microsoft.com/office/drawing/2014/main" id="{BC75105B-3323-3060-8459-A11CBF3D018B}"/>
              </a:ext>
            </a:extLst>
          </p:cNvPr>
          <p:cNvPicPr>
            <a:picLocks noChangeAspect="1"/>
          </p:cNvPicPr>
          <p:nvPr/>
        </p:nvPicPr>
        <p:blipFill rotWithShape="1">
          <a:blip r:embed="rId4">
            <a:extLst>
              <a:ext uri="{28A0092B-C50C-407E-A947-70E740481C1C}">
                <a14:useLocalDpi xmlns:a14="http://schemas.microsoft.com/office/drawing/2010/main" val="0"/>
              </a:ext>
            </a:extLst>
          </a:blip>
          <a:srcRect t="19239" b="32963"/>
          <a:stretch/>
        </p:blipFill>
        <p:spPr>
          <a:xfrm>
            <a:off x="1631523" y="1512825"/>
            <a:ext cx="4998138" cy="4247145"/>
          </a:xfrm>
          <a:prstGeom prst="rect">
            <a:avLst/>
          </a:prstGeom>
        </p:spPr>
      </p:pic>
      <p:grpSp>
        <p:nvGrpSpPr>
          <p:cNvPr id="15" name="Group 4">
            <a:extLst>
              <a:ext uri="{FF2B5EF4-FFF2-40B4-BE49-F238E27FC236}">
                <a16:creationId xmlns:a16="http://schemas.microsoft.com/office/drawing/2014/main" id="{36A983B3-6CA1-4584-BC1E-0136EADDA694}"/>
              </a:ext>
            </a:extLst>
          </p:cNvPr>
          <p:cNvGrpSpPr/>
          <p:nvPr/>
        </p:nvGrpSpPr>
        <p:grpSpPr>
          <a:xfrm>
            <a:off x="17744" y="-38100"/>
            <a:ext cx="18270255" cy="872014"/>
            <a:chOff x="0" y="0"/>
            <a:chExt cx="2670408" cy="368298"/>
          </a:xfrm>
          <a:solidFill>
            <a:srgbClr val="A6A6A6">
              <a:alpha val="16078"/>
            </a:srgbClr>
          </a:solidFill>
        </p:grpSpPr>
        <p:sp>
          <p:nvSpPr>
            <p:cNvPr id="16" name="Freeform 5">
              <a:extLst>
                <a:ext uri="{FF2B5EF4-FFF2-40B4-BE49-F238E27FC236}">
                  <a16:creationId xmlns:a16="http://schemas.microsoft.com/office/drawing/2014/main" id="{55667BF1-5EED-46AA-A66D-BE54233851E2}"/>
                </a:ext>
              </a:extLst>
            </p:cNvPr>
            <p:cNvSpPr/>
            <p:nvPr/>
          </p:nvSpPr>
          <p:spPr>
            <a:xfrm>
              <a:off x="0" y="0"/>
              <a:ext cx="2670408" cy="368298"/>
            </a:xfrm>
            <a:custGeom>
              <a:avLst/>
              <a:gdLst/>
              <a:ahLst/>
              <a:cxnLst/>
              <a:rect l="l" t="t" r="r" b="b"/>
              <a:pathLst>
                <a:path w="2670408" h="368298">
                  <a:moveTo>
                    <a:pt x="0" y="0"/>
                  </a:moveTo>
                  <a:lnTo>
                    <a:pt x="2670408" y="0"/>
                  </a:lnTo>
                  <a:lnTo>
                    <a:pt x="2670408" y="368298"/>
                  </a:lnTo>
                  <a:lnTo>
                    <a:pt x="0" y="368298"/>
                  </a:lnTo>
                  <a:close/>
                </a:path>
              </a:pathLst>
            </a:custGeom>
            <a:grpFill/>
          </p:spPr>
        </p:sp>
      </p:grpSp>
      <p:grpSp>
        <p:nvGrpSpPr>
          <p:cNvPr id="10" name="Group 10"/>
          <p:cNvGrpSpPr/>
          <p:nvPr/>
        </p:nvGrpSpPr>
        <p:grpSpPr>
          <a:xfrm rot="3656731">
            <a:off x="15633866" y="8794131"/>
            <a:ext cx="8229600" cy="822960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D0D8"/>
            </a:solidFill>
          </p:spPr>
        </p:sp>
      </p:grpSp>
      <p:pic>
        <p:nvPicPr>
          <p:cNvPr id="12" name="Picture 12"/>
          <p:cNvPicPr>
            <a:picLocks noChangeAspect="1"/>
          </p:cNvPicPr>
          <p:nvPr/>
        </p:nvPicPr>
        <p:blipFill>
          <a:blip r:embed="rId5"/>
          <a:srcRect/>
          <a:stretch>
            <a:fillRect/>
          </a:stretch>
        </p:blipFill>
        <p:spPr>
          <a:xfrm>
            <a:off x="16866507" y="9801485"/>
            <a:ext cx="1374819" cy="423903"/>
          </a:xfrm>
          <a:prstGeom prst="rect">
            <a:avLst/>
          </a:prstGeom>
        </p:spPr>
      </p:pic>
      <p:sp>
        <p:nvSpPr>
          <p:cNvPr id="20" name="TextBox 2">
            <a:extLst>
              <a:ext uri="{FF2B5EF4-FFF2-40B4-BE49-F238E27FC236}">
                <a16:creationId xmlns:a16="http://schemas.microsoft.com/office/drawing/2014/main" id="{BF3BE986-8AE0-4852-A806-C5F7FA1C96DA}"/>
              </a:ext>
            </a:extLst>
          </p:cNvPr>
          <p:cNvSpPr txBox="1"/>
          <p:nvPr/>
        </p:nvSpPr>
        <p:spPr>
          <a:xfrm>
            <a:off x="381000" y="342900"/>
            <a:ext cx="10462280" cy="405880"/>
          </a:xfrm>
          <a:prstGeom prst="rect">
            <a:avLst/>
          </a:prstGeom>
        </p:spPr>
        <p:txBody>
          <a:bodyPr lIns="0" tIns="0" rIns="0" bIns="0" rtlCol="0" anchor="t">
            <a:spAutoFit/>
          </a:bodyPr>
          <a:lstStyle/>
          <a:p>
            <a:pPr>
              <a:lnSpc>
                <a:spcPts val="3080"/>
              </a:lnSpc>
            </a:pPr>
            <a:r>
              <a:rPr lang="pl-PL" sz="2400" spc="98" dirty="0">
                <a:solidFill>
                  <a:srgbClr val="B81E23"/>
                </a:solidFill>
                <a:latin typeface="League Spartan" panose="020B0604020202020204" charset="-18"/>
              </a:rPr>
              <a:t>ANALIZOWANY OBSZAR: </a:t>
            </a:r>
            <a:r>
              <a:rPr lang="pl-PL" sz="2400" spc="98" dirty="0">
                <a:solidFill>
                  <a:schemeClr val="bg1"/>
                </a:solidFill>
                <a:latin typeface="League Spartan" panose="020B0604020202020204" charset="-18"/>
              </a:rPr>
              <a:t>LINIA WIP / WIP PRO</a:t>
            </a:r>
            <a:endParaRPr lang="en-US" sz="2400" spc="98" dirty="0">
              <a:solidFill>
                <a:schemeClr val="bg1"/>
              </a:solidFill>
              <a:latin typeface="League Spartan" panose="020B0604020202020204" charset="-18"/>
            </a:endParaRPr>
          </a:p>
        </p:txBody>
      </p:sp>
      <p:cxnSp>
        <p:nvCxnSpPr>
          <p:cNvPr id="4" name="Łącznik prosty 3">
            <a:extLst>
              <a:ext uri="{FF2B5EF4-FFF2-40B4-BE49-F238E27FC236}">
                <a16:creationId xmlns:a16="http://schemas.microsoft.com/office/drawing/2014/main" id="{039C68F0-C14F-4AE7-994D-2D085F54CF63}"/>
              </a:ext>
            </a:extLst>
          </p:cNvPr>
          <p:cNvCxnSpPr/>
          <p:nvPr/>
        </p:nvCxnSpPr>
        <p:spPr>
          <a:xfrm>
            <a:off x="8837112" y="833914"/>
            <a:ext cx="0" cy="9067800"/>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3" name="pole tekstowe 12">
            <a:extLst>
              <a:ext uri="{FF2B5EF4-FFF2-40B4-BE49-F238E27FC236}">
                <a16:creationId xmlns:a16="http://schemas.microsoft.com/office/drawing/2014/main" id="{26486601-8571-4DDC-9385-E72BA3928F5E}"/>
              </a:ext>
            </a:extLst>
          </p:cNvPr>
          <p:cNvSpPr txBox="1"/>
          <p:nvPr/>
        </p:nvSpPr>
        <p:spPr>
          <a:xfrm>
            <a:off x="171189" y="920107"/>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OBSZAR: STANOWISKO MONTAŻU OSŁONY/RAMKI KLAPY</a:t>
            </a:r>
            <a:endParaRPr lang="pl-PL" sz="1800" b="1" u="sng" dirty="0">
              <a:solidFill>
                <a:srgbClr val="FFFFFF"/>
              </a:solidFill>
              <a:latin typeface="Roboto" panose="02000000000000000000" pitchFamily="2" charset="0"/>
              <a:ea typeface="Roboto" panose="02000000000000000000" pitchFamily="2" charset="0"/>
            </a:endParaRPr>
          </a:p>
        </p:txBody>
      </p:sp>
      <p:sp>
        <p:nvSpPr>
          <p:cNvPr id="14" name="pole tekstowe 13">
            <a:extLst>
              <a:ext uri="{FF2B5EF4-FFF2-40B4-BE49-F238E27FC236}">
                <a16:creationId xmlns:a16="http://schemas.microsoft.com/office/drawing/2014/main" id="{47934F7F-94FD-49E5-8EEF-B86260C01E59}"/>
              </a:ext>
            </a:extLst>
          </p:cNvPr>
          <p:cNvSpPr txBox="1"/>
          <p:nvPr/>
        </p:nvSpPr>
        <p:spPr>
          <a:xfrm>
            <a:off x="228598" y="5994436"/>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MACIERZ STRAT ZIDENTYFIKOWANYCH W OBSZARZE:</a:t>
            </a:r>
            <a:endParaRPr lang="pl-PL" sz="1800" b="1" u="sng" dirty="0">
              <a:solidFill>
                <a:srgbClr val="FFFFFF"/>
              </a:solidFill>
              <a:latin typeface="Roboto" panose="02000000000000000000" pitchFamily="2" charset="0"/>
              <a:ea typeface="Roboto" panose="02000000000000000000" pitchFamily="2" charset="0"/>
            </a:endParaRPr>
          </a:p>
        </p:txBody>
      </p:sp>
      <p:graphicFrame>
        <p:nvGraphicFramePr>
          <p:cNvPr id="17" name="Tabela 17">
            <a:extLst>
              <a:ext uri="{FF2B5EF4-FFF2-40B4-BE49-F238E27FC236}">
                <a16:creationId xmlns:a16="http://schemas.microsoft.com/office/drawing/2014/main" id="{3E459F30-7F8E-49D8-B535-63F4EF1ADD1A}"/>
              </a:ext>
            </a:extLst>
          </p:cNvPr>
          <p:cNvGraphicFramePr>
            <a:graphicFrameLocks noGrp="1"/>
          </p:cNvGraphicFramePr>
          <p:nvPr>
            <p:extLst>
              <p:ext uri="{D42A27DB-BD31-4B8C-83A1-F6EECF244321}">
                <p14:modId xmlns:p14="http://schemas.microsoft.com/office/powerpoint/2010/main" val="1044924114"/>
              </p:ext>
            </p:extLst>
          </p:nvPr>
        </p:nvGraphicFramePr>
        <p:xfrm>
          <a:off x="679800" y="6769173"/>
          <a:ext cx="7885917" cy="3291909"/>
        </p:xfrm>
        <a:graphic>
          <a:graphicData uri="http://schemas.openxmlformats.org/drawingml/2006/table">
            <a:tbl>
              <a:tblPr firstRow="1" bandRow="1">
                <a:tableStyleId>{5C22544A-7EE6-4342-B048-85BDC9FD1C3A}</a:tableStyleId>
              </a:tblPr>
              <a:tblGrid>
                <a:gridCol w="2628639">
                  <a:extLst>
                    <a:ext uri="{9D8B030D-6E8A-4147-A177-3AD203B41FA5}">
                      <a16:colId xmlns:a16="http://schemas.microsoft.com/office/drawing/2014/main" val="3951899229"/>
                    </a:ext>
                  </a:extLst>
                </a:gridCol>
                <a:gridCol w="816665">
                  <a:extLst>
                    <a:ext uri="{9D8B030D-6E8A-4147-A177-3AD203B41FA5}">
                      <a16:colId xmlns:a16="http://schemas.microsoft.com/office/drawing/2014/main" val="962813978"/>
                    </a:ext>
                  </a:extLst>
                </a:gridCol>
                <a:gridCol w="4440613">
                  <a:extLst>
                    <a:ext uri="{9D8B030D-6E8A-4147-A177-3AD203B41FA5}">
                      <a16:colId xmlns:a16="http://schemas.microsoft.com/office/drawing/2014/main" val="3741462156"/>
                    </a:ext>
                  </a:extLst>
                </a:gridCol>
              </a:tblGrid>
              <a:tr h="584127">
                <a:tc>
                  <a:txBody>
                    <a:bodyPr/>
                    <a:lstStyle/>
                    <a:p>
                      <a:r>
                        <a:rPr lang="pl-PL" sz="1800" u="none" dirty="0">
                          <a:solidFill>
                            <a:schemeClr val="bg1"/>
                          </a:solidFill>
                        </a:rPr>
                        <a:t>RODZAJ STRATY</a:t>
                      </a:r>
                    </a:p>
                  </a:txBody>
                  <a:tcPr>
                    <a:lnL w="12700" cap="flat" cmpd="sng" algn="ctr">
                      <a:noFill/>
                      <a:prstDash val="solid"/>
                      <a:round/>
                      <a:headEnd type="none" w="med" len="med"/>
                      <a:tailEnd type="none" w="med" len="med"/>
                    </a:lnL>
                    <a:lnR w="12700" cap="flat" cmpd="sng" algn="ctr">
                      <a:no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l-PL" sz="1800" u="none" dirty="0">
                        <a:solidFill>
                          <a:schemeClr val="bg1"/>
                        </a:solidFill>
                      </a:endParaRPr>
                    </a:p>
                  </a:txBody>
                  <a:tcPr>
                    <a:lnL w="12700" cap="flat" cmpd="sng" algn="ctr">
                      <a:noFill/>
                      <a:prstDash val="sysDashDotDot"/>
                      <a:round/>
                      <a:headEnd type="none" w="med" len="med"/>
                      <a:tailEnd type="none" w="med" len="med"/>
                    </a:lnL>
                    <a:lnR w="12700" cap="flat" cmpd="sng" algn="ctr">
                      <a:noFill/>
                      <a:prstDash val="sysDashDotDot"/>
                      <a:round/>
                      <a:headEnd type="none" w="med" len="med"/>
                      <a:tailEnd type="none" w="med" len="med"/>
                    </a:lnR>
                    <a:lnT w="12700" cap="flat" cmpd="sng" algn="ctr">
                      <a:no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r>
                        <a:rPr lang="pl-PL" sz="1800" u="none" dirty="0">
                          <a:solidFill>
                            <a:schemeClr val="bg1"/>
                          </a:solidFill>
                        </a:rPr>
                        <a:t>UWAGI:</a:t>
                      </a:r>
                    </a:p>
                  </a:txBody>
                  <a:tcPr>
                    <a:lnL w="12700" cap="flat" cmpd="sng" algn="ctr">
                      <a:no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0362090"/>
                  </a:ext>
                </a:extLst>
              </a:tr>
              <a:tr h="372582">
                <a:tc>
                  <a:txBody>
                    <a:bodyPr/>
                    <a:lstStyle/>
                    <a:p>
                      <a:pPr lvl="1"/>
                      <a:r>
                        <a:rPr lang="pl-PL" sz="1800" dirty="0">
                          <a:solidFill>
                            <a:schemeClr val="bg1"/>
                          </a:solidFill>
                        </a:rPr>
                        <a:t>Nadprodukcja</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l-PL" sz="1800" kern="1200" spc="98" dirty="0">
                        <a:solidFill>
                          <a:srgbClr val="B81E23"/>
                        </a:solidFill>
                        <a:latin typeface="League Spartan" panose="020B0604020202020204" charset="-18"/>
                        <a:ea typeface="+mn-ea"/>
                        <a:cs typeface="+mn-cs"/>
                      </a:endParaRP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endParaRPr lang="pl-PL" sz="1600" dirty="0">
                        <a:solidFill>
                          <a:schemeClr val="bg1"/>
                        </a:solidFill>
                      </a:endParaRP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2075057"/>
                  </a:ext>
                </a:extLst>
              </a:tr>
              <a:tr h="389200">
                <a:tc>
                  <a:txBody>
                    <a:bodyPr/>
                    <a:lstStyle/>
                    <a:p>
                      <a:pPr lvl="1"/>
                      <a:r>
                        <a:rPr lang="pl-PL" sz="1800" dirty="0">
                          <a:solidFill>
                            <a:schemeClr val="bg1"/>
                          </a:solidFill>
                        </a:rPr>
                        <a:t>Zapasy</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ZAPAS KOMPONENTÓW PRZY STANOWISKU</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9356983"/>
                  </a:ext>
                </a:extLst>
              </a:tr>
              <a:tr h="389200">
                <a:tc>
                  <a:txBody>
                    <a:bodyPr/>
                    <a:lstStyle/>
                    <a:p>
                      <a:pPr lvl="1"/>
                      <a:r>
                        <a:rPr lang="pl-PL" sz="1800" dirty="0">
                          <a:solidFill>
                            <a:schemeClr val="bg1"/>
                          </a:solidFill>
                        </a:rPr>
                        <a:t>Transport</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TRANSPORT RĘCZNY - WIELOKROTNY</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81170"/>
                  </a:ext>
                </a:extLst>
              </a:tr>
              <a:tr h="389200">
                <a:tc>
                  <a:txBody>
                    <a:bodyPr/>
                    <a:lstStyle/>
                    <a:p>
                      <a:pPr lvl="1"/>
                      <a:r>
                        <a:rPr lang="pl-PL" sz="1800" dirty="0">
                          <a:solidFill>
                            <a:schemeClr val="bg1"/>
                          </a:solidFill>
                        </a:rPr>
                        <a:t>Oczekiwanie</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BRAK KOMPONENTÓW</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0659720"/>
                  </a:ext>
                </a:extLst>
              </a:tr>
              <a:tr h="389200">
                <a:tc>
                  <a:txBody>
                    <a:bodyPr/>
                    <a:lstStyle/>
                    <a:p>
                      <a:pPr lvl="1"/>
                      <a:r>
                        <a:rPr lang="pl-PL" sz="1800" dirty="0">
                          <a:solidFill>
                            <a:schemeClr val="bg1"/>
                          </a:solidFill>
                        </a:rPr>
                        <a:t>Braki, odzysk</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l-PL" sz="1800" kern="1200" spc="98" dirty="0">
                        <a:solidFill>
                          <a:srgbClr val="B81E23"/>
                        </a:solidFill>
                        <a:latin typeface="League Spartan" panose="020B0604020202020204" charset="-18"/>
                        <a:ea typeface="+mn-ea"/>
                        <a:cs typeface="+mn-cs"/>
                      </a:endParaRP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endParaRPr lang="pl-PL" sz="1600" dirty="0">
                        <a:solidFill>
                          <a:schemeClr val="bg1"/>
                        </a:solidFill>
                      </a:endParaRP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738351"/>
                  </a:ext>
                </a:extLst>
              </a:tr>
              <a:tr h="389200">
                <a:tc>
                  <a:txBody>
                    <a:bodyPr/>
                    <a:lstStyle/>
                    <a:p>
                      <a:pPr lvl="1"/>
                      <a:r>
                        <a:rPr lang="pl-PL" sz="1800" dirty="0">
                          <a:solidFill>
                            <a:schemeClr val="bg1"/>
                          </a:solidFill>
                        </a:rPr>
                        <a:t>Zbędny proces</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l-PL" sz="1800" kern="1200" spc="98" dirty="0">
                        <a:solidFill>
                          <a:srgbClr val="B81E23"/>
                        </a:solidFill>
                        <a:latin typeface="League Spartan" panose="020B0604020202020204" charset="-18"/>
                        <a:ea typeface="+mn-ea"/>
                        <a:cs typeface="+mn-cs"/>
                      </a:endParaRP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endParaRPr lang="pl-PL" sz="1600" dirty="0">
                        <a:solidFill>
                          <a:schemeClr val="bg1"/>
                        </a:solidFill>
                      </a:endParaRP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8063014"/>
                  </a:ext>
                </a:extLst>
              </a:tr>
              <a:tr h="389200">
                <a:tc>
                  <a:txBody>
                    <a:bodyPr/>
                    <a:lstStyle/>
                    <a:p>
                      <a:pPr lvl="1"/>
                      <a:r>
                        <a:rPr lang="pl-PL" sz="1800" dirty="0">
                          <a:solidFill>
                            <a:schemeClr val="bg1"/>
                          </a:solidFill>
                        </a:rPr>
                        <a:t>Zbędny ruch</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KROKI, SZUKANIE, ERGONOMIA</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0210205"/>
                  </a:ext>
                </a:extLst>
              </a:tr>
            </a:tbl>
          </a:graphicData>
        </a:graphic>
      </p:graphicFrame>
      <p:sp>
        <p:nvSpPr>
          <p:cNvPr id="22" name="pole tekstowe 21">
            <a:extLst>
              <a:ext uri="{FF2B5EF4-FFF2-40B4-BE49-F238E27FC236}">
                <a16:creationId xmlns:a16="http://schemas.microsoft.com/office/drawing/2014/main" id="{377BCE66-B1CC-43A7-9CCF-2BDF52FD9BD8}"/>
              </a:ext>
            </a:extLst>
          </p:cNvPr>
          <p:cNvSpPr txBox="1"/>
          <p:nvPr/>
        </p:nvSpPr>
        <p:spPr>
          <a:xfrm>
            <a:off x="8930829" y="992466"/>
            <a:ext cx="8653397" cy="419346"/>
          </a:xfrm>
          <a:prstGeom prst="rect">
            <a:avLst/>
          </a:prstGeom>
          <a:noFill/>
        </p:spPr>
        <p:txBody>
          <a:bodyPr wrap="square">
            <a:spAutoFit/>
          </a:bodyPr>
          <a:lstStyle/>
          <a:p>
            <a:pPr algn="just">
              <a:lnSpc>
                <a:spcPts val="2774"/>
              </a:lnSpc>
              <a:spcAft>
                <a:spcPts val="600"/>
              </a:spcAft>
            </a:pPr>
            <a:r>
              <a:rPr lang="pl-PL" sz="1800" b="1" u="sng" dirty="0">
                <a:solidFill>
                  <a:srgbClr val="FFFFFF"/>
                </a:solidFill>
                <a:latin typeface="Roboto" panose="02000000000000000000" pitchFamily="2" charset="0"/>
                <a:ea typeface="Roboto" panose="02000000000000000000" pitchFamily="2" charset="0"/>
              </a:rPr>
              <a:t>ZIDENTYFIKOWANE PROBLEMY:</a:t>
            </a:r>
          </a:p>
        </p:txBody>
      </p:sp>
      <p:sp>
        <p:nvSpPr>
          <p:cNvPr id="23" name="pole tekstowe 22">
            <a:extLst>
              <a:ext uri="{FF2B5EF4-FFF2-40B4-BE49-F238E27FC236}">
                <a16:creationId xmlns:a16="http://schemas.microsoft.com/office/drawing/2014/main" id="{B6C75165-29DD-46AA-AECF-67CE2CC25068}"/>
              </a:ext>
            </a:extLst>
          </p:cNvPr>
          <p:cNvSpPr txBox="1"/>
          <p:nvPr/>
        </p:nvSpPr>
        <p:spPr>
          <a:xfrm>
            <a:off x="9020835" y="5753100"/>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PROPOZYCJE DZIAŁAŃ KORYGUJĄCYCH / PODSUMOWANIE :</a:t>
            </a:r>
            <a:endParaRPr lang="pl-PL" sz="1800" b="1" u="sng" dirty="0">
              <a:solidFill>
                <a:srgbClr val="FFFFFF"/>
              </a:solidFill>
              <a:latin typeface="Roboto" panose="02000000000000000000" pitchFamily="2" charset="0"/>
              <a:ea typeface="Roboto" panose="02000000000000000000" pitchFamily="2" charset="0"/>
            </a:endParaRPr>
          </a:p>
        </p:txBody>
      </p:sp>
      <p:sp>
        <p:nvSpPr>
          <p:cNvPr id="24" name="pole tekstowe 23">
            <a:extLst>
              <a:ext uri="{FF2B5EF4-FFF2-40B4-BE49-F238E27FC236}">
                <a16:creationId xmlns:a16="http://schemas.microsoft.com/office/drawing/2014/main" id="{13317A9C-F509-4CDA-BDE0-DF5803A9954F}"/>
              </a:ext>
            </a:extLst>
          </p:cNvPr>
          <p:cNvSpPr txBox="1"/>
          <p:nvPr/>
        </p:nvSpPr>
        <p:spPr>
          <a:xfrm>
            <a:off x="8396269" y="6354919"/>
            <a:ext cx="9510732" cy="3824124"/>
          </a:xfrm>
          <a:prstGeom prst="rect">
            <a:avLst/>
          </a:prstGeom>
          <a:noFill/>
        </p:spPr>
        <p:txBody>
          <a:bodyPr wrap="square">
            <a:spAutoFit/>
          </a:bodyPr>
          <a:lstStyle/>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KONTROLA ILOŚCI I JAKOŚCI KOMPONENTÓW DO PRODUCKJI PRZED PRZEKAZANIEM ICH DO PROCESU</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WERYFIKACJA TECHNOLOGII MONTAŻU (ZGRZEWANIE?)</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POPRAWA ERGONOMII PRACY</a:t>
            </a: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p:txBody>
      </p:sp>
      <p:sp>
        <p:nvSpPr>
          <p:cNvPr id="27" name="pole tekstowe 26">
            <a:extLst>
              <a:ext uri="{FF2B5EF4-FFF2-40B4-BE49-F238E27FC236}">
                <a16:creationId xmlns:a16="http://schemas.microsoft.com/office/drawing/2014/main" id="{6857B7F3-3AA0-44CD-A6FC-0E609EE1ACC7}"/>
              </a:ext>
            </a:extLst>
          </p:cNvPr>
          <p:cNvSpPr txBox="1"/>
          <p:nvPr/>
        </p:nvSpPr>
        <p:spPr>
          <a:xfrm>
            <a:off x="9420346" y="9642933"/>
            <a:ext cx="8653397" cy="425758"/>
          </a:xfrm>
          <a:prstGeom prst="rect">
            <a:avLst/>
          </a:prstGeom>
          <a:noFill/>
        </p:spPr>
        <p:txBody>
          <a:bodyPr wrap="square">
            <a:spAutoFit/>
          </a:bodyPr>
          <a:lstStyle/>
          <a:p>
            <a:pPr algn="just">
              <a:lnSpc>
                <a:spcPts val="2774"/>
              </a:lnSpc>
              <a:spcBef>
                <a:spcPts val="0"/>
              </a:spcBef>
              <a:spcAft>
                <a:spcPts val="600"/>
              </a:spcAft>
            </a:pPr>
            <a:r>
              <a:rPr lang="pl-PL" b="1" dirty="0">
                <a:solidFill>
                  <a:srgbClr val="FFFFFF"/>
                </a:solidFill>
                <a:latin typeface="Roboto" panose="02000000000000000000" pitchFamily="2" charset="0"/>
                <a:ea typeface="Roboto" panose="02000000000000000000" pitchFamily="2" charset="0"/>
              </a:rPr>
              <a:t>POTENCJAŁ POPRAWY:	</a:t>
            </a:r>
            <a:r>
              <a:rPr lang="pl-PL" sz="2000" b="1" dirty="0">
                <a:solidFill>
                  <a:srgbClr val="00B050"/>
                </a:solidFill>
                <a:latin typeface="Roboto" panose="02000000000000000000" pitchFamily="2" charset="0"/>
                <a:ea typeface="Roboto" panose="02000000000000000000" pitchFamily="2" charset="0"/>
              </a:rPr>
              <a:t>TAK</a:t>
            </a:r>
            <a:endParaRPr lang="pl-PL" sz="1800" b="1" dirty="0">
              <a:solidFill>
                <a:srgbClr val="FF0000"/>
              </a:solidFill>
              <a:latin typeface="Roboto" panose="02000000000000000000" pitchFamily="2" charset="0"/>
              <a:ea typeface="Roboto" panose="02000000000000000000" pitchFamily="2" charset="0"/>
            </a:endParaRPr>
          </a:p>
        </p:txBody>
      </p:sp>
      <p:sp>
        <p:nvSpPr>
          <p:cNvPr id="28" name="pole tekstowe 27">
            <a:extLst>
              <a:ext uri="{FF2B5EF4-FFF2-40B4-BE49-F238E27FC236}">
                <a16:creationId xmlns:a16="http://schemas.microsoft.com/office/drawing/2014/main" id="{7CA4C4A5-A883-4F77-94B2-09F3B4E4785B}"/>
              </a:ext>
            </a:extLst>
          </p:cNvPr>
          <p:cNvSpPr txBox="1"/>
          <p:nvPr/>
        </p:nvSpPr>
        <p:spPr>
          <a:xfrm>
            <a:off x="8362685" y="1401203"/>
            <a:ext cx="9696717" cy="4901342"/>
          </a:xfrm>
          <a:prstGeom prst="rect">
            <a:avLst/>
          </a:prstGeom>
          <a:noFill/>
        </p:spPr>
        <p:txBody>
          <a:bodyPr wrap="square">
            <a:spAutoFit/>
          </a:bodyPr>
          <a:lstStyle/>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POSZUKIWANIE KOMPONENTÓW DO PRODUKCJI PRZEZ OPERATORA – KILKUKROTNE OPUSZCZANIE STANOWISKA ZE WZGLĘDU NA BRAK KOMPONENTÓW</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ERGONOMIA PRACY – SCHYLANIE SIĘ</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MONOTONNA I UCIŻĄLIWA PRACA – RĘCZNE ZAGINANIE POPRZECZEK KRATY MŁOTKIEM</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SPAWANIE RAMKI OSŁONY (STANOWISKO ZASILAJĄCE MONTAŻ) – TRANSPORT 1 SZTUKI  ZA KAŻDYM RAZEM POMIĘDZY STANOWISKAMI SPAWANIA (SPAWACZ) I MONTAŻU</a:t>
            </a: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panose="02000000000000000000" pitchFamily="2" charset="0"/>
                <a:ea typeface="Roboto" panose="02000000000000000000" pitchFamily="2" charset="0"/>
              </a:rPr>
              <a:t>NIEOPTYMALNE WYKORZYSTANIE KOMPETENCJI SPAWACZA (TRANSPORT)</a:t>
            </a: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p:txBody>
      </p:sp>
      <p:sp>
        <p:nvSpPr>
          <p:cNvPr id="6" name="Owal 5">
            <a:extLst>
              <a:ext uri="{FF2B5EF4-FFF2-40B4-BE49-F238E27FC236}">
                <a16:creationId xmlns:a16="http://schemas.microsoft.com/office/drawing/2014/main" id="{19197F49-6C16-EECD-526A-FDCD9B1F5EB3}"/>
              </a:ext>
            </a:extLst>
          </p:cNvPr>
          <p:cNvSpPr/>
          <p:nvPr/>
        </p:nvSpPr>
        <p:spPr>
          <a:xfrm>
            <a:off x="3046435" y="1928806"/>
            <a:ext cx="677633" cy="702604"/>
          </a:xfrm>
          <a:prstGeom prst="ellipse">
            <a:avLst/>
          </a:prstGeom>
          <a:solidFill>
            <a:schemeClr val="bg1">
              <a:lumMod val="75000"/>
            </a:schemeClr>
          </a:solidFill>
          <a:ln>
            <a:solidFill>
              <a:schemeClr val="bg1">
                <a:lumMod val="75000"/>
              </a:schemeClr>
            </a:solidFill>
          </a:ln>
          <a:effectLst>
            <a:glow rad="2286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Tree>
    <p:extLst>
      <p:ext uri="{BB962C8B-B14F-4D97-AF65-F5344CB8AC3E}">
        <p14:creationId xmlns:p14="http://schemas.microsoft.com/office/powerpoint/2010/main" val="3852498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rcRect l="7740" r="7740"/>
          <a:stretch>
            <a:fillRect/>
          </a:stretch>
        </a:blipFill>
        <a:effectLst/>
      </p:bgPr>
    </p:bg>
    <p:spTree>
      <p:nvGrpSpPr>
        <p:cNvPr id="1" name=""/>
        <p:cNvGrpSpPr/>
        <p:nvPr/>
      </p:nvGrpSpPr>
      <p:grpSpPr>
        <a:xfrm>
          <a:off x="0" y="0"/>
          <a:ext cx="0" cy="0"/>
          <a:chOff x="0" y="0"/>
          <a:chExt cx="0" cy="0"/>
        </a:xfrm>
      </p:grpSpPr>
      <p:grpSp>
        <p:nvGrpSpPr>
          <p:cNvPr id="15" name="Group 4">
            <a:extLst>
              <a:ext uri="{FF2B5EF4-FFF2-40B4-BE49-F238E27FC236}">
                <a16:creationId xmlns:a16="http://schemas.microsoft.com/office/drawing/2014/main" id="{36A983B3-6CA1-4584-BC1E-0136EADDA694}"/>
              </a:ext>
            </a:extLst>
          </p:cNvPr>
          <p:cNvGrpSpPr/>
          <p:nvPr/>
        </p:nvGrpSpPr>
        <p:grpSpPr>
          <a:xfrm>
            <a:off x="17744" y="-38100"/>
            <a:ext cx="18270255" cy="872014"/>
            <a:chOff x="0" y="0"/>
            <a:chExt cx="2670408" cy="368298"/>
          </a:xfrm>
          <a:solidFill>
            <a:srgbClr val="A6A6A6">
              <a:alpha val="16078"/>
            </a:srgbClr>
          </a:solidFill>
        </p:grpSpPr>
        <p:sp>
          <p:nvSpPr>
            <p:cNvPr id="16" name="Freeform 5">
              <a:extLst>
                <a:ext uri="{FF2B5EF4-FFF2-40B4-BE49-F238E27FC236}">
                  <a16:creationId xmlns:a16="http://schemas.microsoft.com/office/drawing/2014/main" id="{55667BF1-5EED-46AA-A66D-BE54233851E2}"/>
                </a:ext>
              </a:extLst>
            </p:cNvPr>
            <p:cNvSpPr/>
            <p:nvPr/>
          </p:nvSpPr>
          <p:spPr>
            <a:xfrm>
              <a:off x="0" y="0"/>
              <a:ext cx="2670408" cy="368298"/>
            </a:xfrm>
            <a:custGeom>
              <a:avLst/>
              <a:gdLst/>
              <a:ahLst/>
              <a:cxnLst/>
              <a:rect l="l" t="t" r="r" b="b"/>
              <a:pathLst>
                <a:path w="2670408" h="368298">
                  <a:moveTo>
                    <a:pt x="0" y="0"/>
                  </a:moveTo>
                  <a:lnTo>
                    <a:pt x="2670408" y="0"/>
                  </a:lnTo>
                  <a:lnTo>
                    <a:pt x="2670408" y="368298"/>
                  </a:lnTo>
                  <a:lnTo>
                    <a:pt x="0" y="368298"/>
                  </a:lnTo>
                  <a:close/>
                </a:path>
              </a:pathLst>
            </a:custGeom>
            <a:grpFill/>
          </p:spPr>
        </p:sp>
      </p:grpSp>
      <p:grpSp>
        <p:nvGrpSpPr>
          <p:cNvPr id="10" name="Group 10"/>
          <p:cNvGrpSpPr/>
          <p:nvPr/>
        </p:nvGrpSpPr>
        <p:grpSpPr>
          <a:xfrm rot="3656731">
            <a:off x="15633866" y="8794131"/>
            <a:ext cx="8229600" cy="822960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7D0D8"/>
            </a:solidFill>
          </p:spPr>
        </p:sp>
      </p:grpSp>
      <p:pic>
        <p:nvPicPr>
          <p:cNvPr id="12" name="Picture 12"/>
          <p:cNvPicPr>
            <a:picLocks noChangeAspect="1"/>
          </p:cNvPicPr>
          <p:nvPr/>
        </p:nvPicPr>
        <p:blipFill>
          <a:blip r:embed="rId3"/>
          <a:srcRect/>
          <a:stretch>
            <a:fillRect/>
          </a:stretch>
        </p:blipFill>
        <p:spPr>
          <a:xfrm>
            <a:off x="16866507" y="9800288"/>
            <a:ext cx="1374819" cy="423903"/>
          </a:xfrm>
          <a:prstGeom prst="rect">
            <a:avLst/>
          </a:prstGeom>
        </p:spPr>
      </p:pic>
      <p:sp>
        <p:nvSpPr>
          <p:cNvPr id="20" name="TextBox 2">
            <a:extLst>
              <a:ext uri="{FF2B5EF4-FFF2-40B4-BE49-F238E27FC236}">
                <a16:creationId xmlns:a16="http://schemas.microsoft.com/office/drawing/2014/main" id="{BF3BE986-8AE0-4852-A806-C5F7FA1C96DA}"/>
              </a:ext>
            </a:extLst>
          </p:cNvPr>
          <p:cNvSpPr txBox="1"/>
          <p:nvPr/>
        </p:nvSpPr>
        <p:spPr>
          <a:xfrm>
            <a:off x="381000" y="342900"/>
            <a:ext cx="10462280" cy="405880"/>
          </a:xfrm>
          <a:prstGeom prst="rect">
            <a:avLst/>
          </a:prstGeom>
        </p:spPr>
        <p:txBody>
          <a:bodyPr lIns="0" tIns="0" rIns="0" bIns="0" rtlCol="0" anchor="t">
            <a:spAutoFit/>
          </a:bodyPr>
          <a:lstStyle/>
          <a:p>
            <a:pPr>
              <a:lnSpc>
                <a:spcPts val="3080"/>
              </a:lnSpc>
            </a:pPr>
            <a:r>
              <a:rPr lang="pl-PL" sz="2400" spc="98" dirty="0">
                <a:solidFill>
                  <a:srgbClr val="B81E23"/>
                </a:solidFill>
                <a:latin typeface="League Spartan"/>
              </a:rPr>
              <a:t>ANALIZOWANY OBSZAR: </a:t>
            </a:r>
            <a:r>
              <a:rPr lang="pl-PL" sz="2400" spc="98" dirty="0">
                <a:solidFill>
                  <a:schemeClr val="bg1"/>
                </a:solidFill>
                <a:latin typeface="League Spartan"/>
              </a:rPr>
              <a:t>LINIA FID  </a:t>
            </a:r>
            <a:endParaRPr lang="en-US" sz="2400" spc="98" dirty="0">
              <a:solidFill>
                <a:schemeClr val="bg1"/>
              </a:solidFill>
              <a:latin typeface="League Spartan" panose="020B0604020202020204" charset="-18"/>
            </a:endParaRPr>
          </a:p>
        </p:txBody>
      </p:sp>
      <p:cxnSp>
        <p:nvCxnSpPr>
          <p:cNvPr id="4" name="Łącznik prosty 3">
            <a:extLst>
              <a:ext uri="{FF2B5EF4-FFF2-40B4-BE49-F238E27FC236}">
                <a16:creationId xmlns:a16="http://schemas.microsoft.com/office/drawing/2014/main" id="{039C68F0-C14F-4AE7-994D-2D085F54CF63}"/>
              </a:ext>
            </a:extLst>
          </p:cNvPr>
          <p:cNvCxnSpPr/>
          <p:nvPr/>
        </p:nvCxnSpPr>
        <p:spPr>
          <a:xfrm>
            <a:off x="8837112" y="833914"/>
            <a:ext cx="0" cy="9067800"/>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3" name="pole tekstowe 12">
            <a:extLst>
              <a:ext uri="{FF2B5EF4-FFF2-40B4-BE49-F238E27FC236}">
                <a16:creationId xmlns:a16="http://schemas.microsoft.com/office/drawing/2014/main" id="{26486601-8571-4DDC-9385-E72BA3928F5E}"/>
              </a:ext>
            </a:extLst>
          </p:cNvPr>
          <p:cNvSpPr txBox="1"/>
          <p:nvPr/>
        </p:nvSpPr>
        <p:spPr>
          <a:xfrm>
            <a:off x="171189" y="920107"/>
            <a:ext cx="8653397" cy="419346"/>
          </a:xfrm>
          <a:prstGeom prst="rect">
            <a:avLst/>
          </a:prstGeom>
          <a:noFill/>
        </p:spPr>
        <p:txBody>
          <a:bodyPr wrap="square" lIns="91440" tIns="45720" rIns="91440" bIns="45720" anchor="t">
            <a:spAutoFit/>
          </a:bodyPr>
          <a:lstStyle/>
          <a:p>
            <a:pPr algn="just">
              <a:lnSpc>
                <a:spcPts val="2774"/>
              </a:lnSpc>
              <a:spcAft>
                <a:spcPts val="600"/>
              </a:spcAft>
            </a:pPr>
            <a:r>
              <a:rPr lang="pl-PL" b="1" u="sng" dirty="0">
                <a:solidFill>
                  <a:srgbClr val="FFFFFF"/>
                </a:solidFill>
                <a:latin typeface="Roboto"/>
                <a:ea typeface="Roboto"/>
              </a:rPr>
              <a:t>OBSZAR: STANOWISKO MONTAŻU NITONAKRĘTKI </a:t>
            </a:r>
            <a:endParaRPr lang="pl-PL" sz="1800" b="1" u="sng" dirty="0">
              <a:solidFill>
                <a:srgbClr val="FFFFFF"/>
              </a:solidFill>
              <a:latin typeface="Roboto" panose="02000000000000000000" pitchFamily="2" charset="0"/>
              <a:ea typeface="Roboto" panose="02000000000000000000" pitchFamily="2" charset="0"/>
            </a:endParaRPr>
          </a:p>
        </p:txBody>
      </p:sp>
      <p:sp>
        <p:nvSpPr>
          <p:cNvPr id="14" name="pole tekstowe 13">
            <a:extLst>
              <a:ext uri="{FF2B5EF4-FFF2-40B4-BE49-F238E27FC236}">
                <a16:creationId xmlns:a16="http://schemas.microsoft.com/office/drawing/2014/main" id="{47934F7F-94FD-49E5-8EEF-B86260C01E59}"/>
              </a:ext>
            </a:extLst>
          </p:cNvPr>
          <p:cNvSpPr txBox="1"/>
          <p:nvPr/>
        </p:nvSpPr>
        <p:spPr>
          <a:xfrm>
            <a:off x="228598" y="5994436"/>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MACIERZ STRAT ZIDENTYFIKOWANYCH W OBSZARZE:</a:t>
            </a:r>
            <a:endParaRPr lang="pl-PL" sz="1800" b="1" u="sng" dirty="0">
              <a:solidFill>
                <a:srgbClr val="FFFFFF"/>
              </a:solidFill>
              <a:latin typeface="Roboto" panose="02000000000000000000" pitchFamily="2" charset="0"/>
              <a:ea typeface="Roboto" panose="02000000000000000000" pitchFamily="2" charset="0"/>
            </a:endParaRPr>
          </a:p>
        </p:txBody>
      </p:sp>
      <p:graphicFrame>
        <p:nvGraphicFramePr>
          <p:cNvPr id="17" name="Tabela 17">
            <a:extLst>
              <a:ext uri="{FF2B5EF4-FFF2-40B4-BE49-F238E27FC236}">
                <a16:creationId xmlns:a16="http://schemas.microsoft.com/office/drawing/2014/main" id="{3E459F30-7F8E-49D8-B535-63F4EF1ADD1A}"/>
              </a:ext>
            </a:extLst>
          </p:cNvPr>
          <p:cNvGraphicFramePr>
            <a:graphicFrameLocks noGrp="1"/>
          </p:cNvGraphicFramePr>
          <p:nvPr>
            <p:extLst>
              <p:ext uri="{D42A27DB-BD31-4B8C-83A1-F6EECF244321}">
                <p14:modId xmlns:p14="http://schemas.microsoft.com/office/powerpoint/2010/main" val="993778631"/>
              </p:ext>
            </p:extLst>
          </p:nvPr>
        </p:nvGraphicFramePr>
        <p:xfrm>
          <a:off x="679800" y="6769173"/>
          <a:ext cx="7885917" cy="3291909"/>
        </p:xfrm>
        <a:graphic>
          <a:graphicData uri="http://schemas.openxmlformats.org/drawingml/2006/table">
            <a:tbl>
              <a:tblPr firstRow="1" bandRow="1">
                <a:tableStyleId>{5C22544A-7EE6-4342-B048-85BDC9FD1C3A}</a:tableStyleId>
              </a:tblPr>
              <a:tblGrid>
                <a:gridCol w="2628639">
                  <a:extLst>
                    <a:ext uri="{9D8B030D-6E8A-4147-A177-3AD203B41FA5}">
                      <a16:colId xmlns:a16="http://schemas.microsoft.com/office/drawing/2014/main" val="3951899229"/>
                    </a:ext>
                  </a:extLst>
                </a:gridCol>
                <a:gridCol w="816665">
                  <a:extLst>
                    <a:ext uri="{9D8B030D-6E8A-4147-A177-3AD203B41FA5}">
                      <a16:colId xmlns:a16="http://schemas.microsoft.com/office/drawing/2014/main" val="962813978"/>
                    </a:ext>
                  </a:extLst>
                </a:gridCol>
                <a:gridCol w="4440613">
                  <a:extLst>
                    <a:ext uri="{9D8B030D-6E8A-4147-A177-3AD203B41FA5}">
                      <a16:colId xmlns:a16="http://schemas.microsoft.com/office/drawing/2014/main" val="3741462156"/>
                    </a:ext>
                  </a:extLst>
                </a:gridCol>
              </a:tblGrid>
              <a:tr h="584127">
                <a:tc>
                  <a:txBody>
                    <a:bodyPr/>
                    <a:lstStyle/>
                    <a:p>
                      <a:r>
                        <a:rPr lang="pl-PL" sz="1800" u="none" dirty="0">
                          <a:solidFill>
                            <a:schemeClr val="bg1"/>
                          </a:solidFill>
                        </a:rPr>
                        <a:t>RODZAJ STRATY</a:t>
                      </a:r>
                    </a:p>
                  </a:txBody>
                  <a:tcPr>
                    <a:lnL w="12700" cap="flat" cmpd="sng" algn="ctr">
                      <a:noFill/>
                      <a:prstDash val="solid"/>
                      <a:round/>
                      <a:headEnd type="none" w="med" len="med"/>
                      <a:tailEnd type="none" w="med" len="med"/>
                    </a:lnL>
                    <a:lnR w="12700" cap="flat" cmpd="sng" algn="ctr">
                      <a:no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l-PL" sz="1800" u="none" dirty="0">
                        <a:solidFill>
                          <a:schemeClr val="bg1"/>
                        </a:solidFill>
                      </a:endParaRPr>
                    </a:p>
                  </a:txBody>
                  <a:tcPr>
                    <a:lnL w="12700" cap="flat" cmpd="sng" algn="ctr">
                      <a:noFill/>
                      <a:prstDash val="sysDashDotDot"/>
                      <a:round/>
                      <a:headEnd type="none" w="med" len="med"/>
                      <a:tailEnd type="none" w="med" len="med"/>
                    </a:lnL>
                    <a:lnR w="12700" cap="flat" cmpd="sng" algn="ctr">
                      <a:noFill/>
                      <a:prstDash val="sysDashDotDot"/>
                      <a:round/>
                      <a:headEnd type="none" w="med" len="med"/>
                      <a:tailEnd type="none" w="med" len="med"/>
                    </a:lnR>
                    <a:lnT w="12700" cap="flat" cmpd="sng" algn="ctr">
                      <a:no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r>
                        <a:rPr lang="pl-PL" sz="1800" u="none" dirty="0">
                          <a:solidFill>
                            <a:schemeClr val="bg1"/>
                          </a:solidFill>
                        </a:rPr>
                        <a:t>UWAGI:</a:t>
                      </a:r>
                    </a:p>
                  </a:txBody>
                  <a:tcPr>
                    <a:lnL w="12700" cap="flat" cmpd="sng" algn="ctr">
                      <a:no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0362090"/>
                  </a:ext>
                </a:extLst>
              </a:tr>
              <a:tr h="372582">
                <a:tc>
                  <a:txBody>
                    <a:bodyPr/>
                    <a:lstStyle/>
                    <a:p>
                      <a:pPr lvl="1"/>
                      <a:r>
                        <a:rPr lang="pl-PL" sz="1800" dirty="0">
                          <a:solidFill>
                            <a:schemeClr val="bg1"/>
                          </a:solidFill>
                        </a:rPr>
                        <a:t>Nadprodukcja</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PRODUKCJA NA ZAPAS</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2075057"/>
                  </a:ext>
                </a:extLst>
              </a:tr>
              <a:tr h="389200">
                <a:tc>
                  <a:txBody>
                    <a:bodyPr/>
                    <a:lstStyle/>
                    <a:p>
                      <a:pPr lvl="1"/>
                      <a:r>
                        <a:rPr lang="pl-PL" sz="1800" dirty="0">
                          <a:solidFill>
                            <a:schemeClr val="bg1"/>
                          </a:solidFill>
                        </a:rPr>
                        <a:t>Zapasy</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MAGAZYNOWANIE NA STOŁACH/PALETACH</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9356983"/>
                  </a:ext>
                </a:extLst>
              </a:tr>
              <a:tr h="389200">
                <a:tc>
                  <a:txBody>
                    <a:bodyPr/>
                    <a:lstStyle/>
                    <a:p>
                      <a:pPr lvl="1"/>
                      <a:r>
                        <a:rPr lang="pl-PL" sz="1800" dirty="0">
                          <a:solidFill>
                            <a:schemeClr val="bg1"/>
                          </a:solidFill>
                        </a:rPr>
                        <a:t>Transport</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TRANSPORT KOMPONENTÓW</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81170"/>
                  </a:ext>
                </a:extLst>
              </a:tr>
              <a:tr h="389200">
                <a:tc>
                  <a:txBody>
                    <a:bodyPr/>
                    <a:lstStyle/>
                    <a:p>
                      <a:pPr lvl="1"/>
                      <a:r>
                        <a:rPr lang="pl-PL" sz="1800" dirty="0">
                          <a:solidFill>
                            <a:schemeClr val="bg1"/>
                          </a:solidFill>
                        </a:rPr>
                        <a:t>Oczekiwanie</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pl-PL" sz="1800" kern="1200" spc="98" dirty="0">
                        <a:solidFill>
                          <a:srgbClr val="B81E23"/>
                        </a:solidFill>
                        <a:latin typeface="League Spartan" panose="020B0604020202020204" charset="-18"/>
                        <a:ea typeface="+mn-ea"/>
                        <a:cs typeface="+mn-cs"/>
                      </a:endParaRP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endParaRPr lang="pl-PL" sz="1600" dirty="0">
                        <a:solidFill>
                          <a:schemeClr val="bg1"/>
                        </a:solidFill>
                      </a:endParaRP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0659720"/>
                  </a:ext>
                </a:extLst>
              </a:tr>
              <a:tr h="389200">
                <a:tc>
                  <a:txBody>
                    <a:bodyPr/>
                    <a:lstStyle/>
                    <a:p>
                      <a:pPr lvl="1"/>
                      <a:r>
                        <a:rPr lang="pl-PL" sz="1800" dirty="0">
                          <a:solidFill>
                            <a:schemeClr val="bg1"/>
                          </a:solidFill>
                        </a:rPr>
                        <a:t>Braki, odzysk</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POPRAWKI NITOWANIA</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738351"/>
                  </a:ext>
                </a:extLst>
              </a:tr>
              <a:tr h="389200">
                <a:tc>
                  <a:txBody>
                    <a:bodyPr/>
                    <a:lstStyle/>
                    <a:p>
                      <a:pPr lvl="1"/>
                      <a:r>
                        <a:rPr lang="pl-PL" sz="1800" dirty="0">
                          <a:solidFill>
                            <a:schemeClr val="bg1"/>
                          </a:solidFill>
                        </a:rPr>
                        <a:t>Zbędny proces</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l-PL" sz="1800" kern="1200" spc="98" dirty="0">
                        <a:solidFill>
                          <a:srgbClr val="B81E23"/>
                        </a:solidFill>
                        <a:latin typeface="League Spartan" panose="020B0604020202020204" charset="-18"/>
                        <a:ea typeface="+mn-ea"/>
                        <a:cs typeface="+mn-cs"/>
                      </a:endParaRP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endParaRPr lang="pl-PL" sz="1600" dirty="0">
                        <a:solidFill>
                          <a:schemeClr val="bg1"/>
                        </a:solidFill>
                      </a:endParaRP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8063014"/>
                  </a:ext>
                </a:extLst>
              </a:tr>
              <a:tr h="389200">
                <a:tc>
                  <a:txBody>
                    <a:bodyPr/>
                    <a:lstStyle/>
                    <a:p>
                      <a:pPr lvl="1"/>
                      <a:r>
                        <a:rPr lang="pl-PL" sz="1800" dirty="0">
                          <a:solidFill>
                            <a:schemeClr val="bg1"/>
                          </a:solidFill>
                        </a:rPr>
                        <a:t>Zbędny ruch</a:t>
                      </a:r>
                    </a:p>
                  </a:txBody>
                  <a:tcPr>
                    <a:lnL w="12700" cap="flat" cmpd="sng" algn="ctr">
                      <a:noFill/>
                      <a:prstDash val="solid"/>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1800" kern="1200" spc="98" dirty="0">
                          <a:solidFill>
                            <a:srgbClr val="B81E23"/>
                          </a:solidFill>
                          <a:latin typeface="League Spartan" panose="020B0604020202020204" charset="-18"/>
                          <a:ea typeface="+mn-ea"/>
                          <a:cs typeface="+mn-cs"/>
                        </a:rPr>
                        <a:t>X</a:t>
                      </a:r>
                    </a:p>
                  </a:txBody>
                  <a:tcPr anchor="ctr">
                    <a:lnL w="12700" cap="flat" cmpd="sng" algn="ctr">
                      <a:solidFill>
                        <a:schemeClr val="bg1">
                          <a:lumMod val="50000"/>
                        </a:schemeClr>
                      </a:solidFill>
                      <a:prstDash val="sysDashDotDot"/>
                      <a:round/>
                      <a:headEnd type="none" w="med" len="med"/>
                      <a:tailEnd type="none" w="med" len="med"/>
                    </a:lnL>
                    <a:lnR w="12700" cap="flat" cmpd="sng" algn="ctr">
                      <a:solidFill>
                        <a:schemeClr val="bg1">
                          <a:lumMod val="50000"/>
                        </a:schemeClr>
                      </a:solidFill>
                      <a:prstDash val="sysDashDotDot"/>
                      <a:round/>
                      <a:headEnd type="none" w="med" len="med"/>
                      <a:tailEnd type="none" w="med" len="med"/>
                    </a:lnR>
                    <a:lnT w="12700" cap="flat" cmpd="sng" algn="ctr">
                      <a:solidFill>
                        <a:schemeClr val="bg1">
                          <a:lumMod val="50000"/>
                        </a:schemeClr>
                      </a:solidFill>
                      <a:prstDash val="sysDashDotDot"/>
                      <a:round/>
                      <a:headEnd type="none" w="med" len="med"/>
                      <a:tailEnd type="none" w="med" len="med"/>
                    </a:lnT>
                    <a:lnB w="12700" cap="flat" cmpd="sng" algn="ctr">
                      <a:solidFill>
                        <a:schemeClr val="bg1">
                          <a:lumMod val="50000"/>
                        </a:schemeClr>
                      </a:solidFill>
                      <a:prstDash val="sysDashDotDot"/>
                      <a:round/>
                      <a:headEnd type="none" w="med" len="med"/>
                      <a:tailEnd type="none" w="med" len="med"/>
                    </a:lnB>
                    <a:lnTlToBr w="12700" cmpd="sng">
                      <a:noFill/>
                      <a:prstDash val="solid"/>
                    </a:lnTlToBr>
                    <a:lnBlToTr w="12700" cmpd="sng">
                      <a:noFill/>
                      <a:prstDash val="solid"/>
                    </a:lnBlToTr>
                    <a:noFill/>
                  </a:tcPr>
                </a:tc>
                <a:tc>
                  <a:txBody>
                    <a:bodyPr/>
                    <a:lstStyle/>
                    <a:p>
                      <a:pPr lvl="1"/>
                      <a:r>
                        <a:rPr lang="pl-PL" sz="1600" dirty="0">
                          <a:solidFill>
                            <a:schemeClr val="bg1"/>
                          </a:solidFill>
                        </a:rPr>
                        <a:t>SZUKANIE NITOWNICY</a:t>
                      </a:r>
                    </a:p>
                  </a:txBody>
                  <a:tcPr>
                    <a:lnL w="12700" cap="flat" cmpd="sng" algn="ctr">
                      <a:solidFill>
                        <a:schemeClr val="bg1">
                          <a:lumMod val="50000"/>
                        </a:schemeClr>
                      </a:solidFill>
                      <a:prstDash val="sysDashDot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0210205"/>
                  </a:ext>
                </a:extLst>
              </a:tr>
            </a:tbl>
          </a:graphicData>
        </a:graphic>
      </p:graphicFrame>
      <p:sp>
        <p:nvSpPr>
          <p:cNvPr id="22" name="pole tekstowe 21">
            <a:extLst>
              <a:ext uri="{FF2B5EF4-FFF2-40B4-BE49-F238E27FC236}">
                <a16:creationId xmlns:a16="http://schemas.microsoft.com/office/drawing/2014/main" id="{377BCE66-B1CC-43A7-9CCF-2BDF52FD9BD8}"/>
              </a:ext>
            </a:extLst>
          </p:cNvPr>
          <p:cNvSpPr txBox="1"/>
          <p:nvPr/>
        </p:nvSpPr>
        <p:spPr>
          <a:xfrm>
            <a:off x="8930829" y="992466"/>
            <a:ext cx="8653397" cy="419346"/>
          </a:xfrm>
          <a:prstGeom prst="rect">
            <a:avLst/>
          </a:prstGeom>
          <a:noFill/>
        </p:spPr>
        <p:txBody>
          <a:bodyPr wrap="square">
            <a:spAutoFit/>
          </a:bodyPr>
          <a:lstStyle/>
          <a:p>
            <a:pPr algn="just">
              <a:lnSpc>
                <a:spcPts val="2774"/>
              </a:lnSpc>
              <a:spcAft>
                <a:spcPts val="600"/>
              </a:spcAft>
            </a:pPr>
            <a:r>
              <a:rPr lang="pl-PL" sz="1800" b="1" u="sng" dirty="0">
                <a:solidFill>
                  <a:srgbClr val="FFFFFF"/>
                </a:solidFill>
                <a:latin typeface="Roboto" panose="02000000000000000000" pitchFamily="2" charset="0"/>
                <a:ea typeface="Roboto" panose="02000000000000000000" pitchFamily="2" charset="0"/>
              </a:rPr>
              <a:t>ZIDENTYFIKOWANE PROBLEMY:</a:t>
            </a:r>
          </a:p>
        </p:txBody>
      </p:sp>
      <p:sp>
        <p:nvSpPr>
          <p:cNvPr id="23" name="pole tekstowe 22">
            <a:extLst>
              <a:ext uri="{FF2B5EF4-FFF2-40B4-BE49-F238E27FC236}">
                <a16:creationId xmlns:a16="http://schemas.microsoft.com/office/drawing/2014/main" id="{B6C75165-29DD-46AA-AECF-67CE2CC25068}"/>
              </a:ext>
            </a:extLst>
          </p:cNvPr>
          <p:cNvSpPr txBox="1"/>
          <p:nvPr/>
        </p:nvSpPr>
        <p:spPr>
          <a:xfrm>
            <a:off x="9020835" y="6513903"/>
            <a:ext cx="8653397" cy="419346"/>
          </a:xfrm>
          <a:prstGeom prst="rect">
            <a:avLst/>
          </a:prstGeom>
          <a:noFill/>
        </p:spPr>
        <p:txBody>
          <a:bodyPr wrap="square">
            <a:spAutoFit/>
          </a:bodyPr>
          <a:lstStyle/>
          <a:p>
            <a:pPr algn="just">
              <a:lnSpc>
                <a:spcPts val="2774"/>
              </a:lnSpc>
              <a:spcBef>
                <a:spcPts val="0"/>
              </a:spcBef>
              <a:spcAft>
                <a:spcPts val="600"/>
              </a:spcAft>
            </a:pPr>
            <a:r>
              <a:rPr lang="pl-PL" b="1" u="sng" dirty="0">
                <a:solidFill>
                  <a:srgbClr val="FFFFFF"/>
                </a:solidFill>
                <a:latin typeface="Roboto" panose="02000000000000000000" pitchFamily="2" charset="0"/>
                <a:ea typeface="Roboto" panose="02000000000000000000" pitchFamily="2" charset="0"/>
              </a:rPr>
              <a:t>PROPOZYCJE DZIAŁAŃ KORYGUJĄCYCH / PODSUMOWANIE :</a:t>
            </a:r>
            <a:endParaRPr lang="pl-PL" sz="1800" b="1" u="sng" dirty="0">
              <a:solidFill>
                <a:srgbClr val="FFFFFF"/>
              </a:solidFill>
              <a:latin typeface="Roboto" panose="02000000000000000000" pitchFamily="2" charset="0"/>
              <a:ea typeface="Roboto" panose="02000000000000000000" pitchFamily="2" charset="0"/>
            </a:endParaRPr>
          </a:p>
        </p:txBody>
      </p:sp>
      <p:sp>
        <p:nvSpPr>
          <p:cNvPr id="24" name="pole tekstowe 23">
            <a:extLst>
              <a:ext uri="{FF2B5EF4-FFF2-40B4-BE49-F238E27FC236}">
                <a16:creationId xmlns:a16="http://schemas.microsoft.com/office/drawing/2014/main" id="{13317A9C-F509-4CDA-BDE0-DF5803A9954F}"/>
              </a:ext>
            </a:extLst>
          </p:cNvPr>
          <p:cNvSpPr txBox="1"/>
          <p:nvPr/>
        </p:nvSpPr>
        <p:spPr>
          <a:xfrm>
            <a:off x="8396269" y="7116919"/>
            <a:ext cx="9510728" cy="2080057"/>
          </a:xfrm>
          <a:prstGeom prst="rect">
            <a:avLst/>
          </a:prstGeom>
          <a:noFill/>
        </p:spPr>
        <p:txBody>
          <a:bodyPr wrap="square" lIns="91440" tIns="45720" rIns="91440" bIns="45720" anchor="t">
            <a:spAutoFit/>
          </a:bodyPr>
          <a:lstStyle/>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a:ea typeface="Roboto"/>
              </a:rPr>
              <a:t>ZAKUPIENIE DODATKOWEJ NITOWNICY </a:t>
            </a: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r>
              <a:rPr lang="pl-PL" sz="1600" dirty="0">
                <a:solidFill>
                  <a:srgbClr val="FFFFFF"/>
                </a:solidFill>
                <a:latin typeface="Roboto"/>
                <a:ea typeface="Roboto"/>
              </a:rPr>
              <a:t>IDENTYFIKACJA ( OPIS ) KORPUSU I KLAPY W WIDOCZNYM MIEJSCU</a:t>
            </a: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r>
              <a:rPr lang="pl-PL" sz="1600" cap="all" dirty="0">
                <a:solidFill>
                  <a:srgbClr val="FFFFFF"/>
                </a:solidFill>
                <a:latin typeface="Roboto"/>
                <a:ea typeface="Roboto"/>
              </a:rPr>
              <a:t>PRACA systematyczna ( organizacja pracy – zasady) aby nie tworzyć zbędnych buforów na podłodze</a:t>
            </a:r>
            <a:endParaRPr lang="pl-PL" sz="1600" cap="all"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p:txBody>
      </p:sp>
      <p:sp>
        <p:nvSpPr>
          <p:cNvPr id="27" name="pole tekstowe 26">
            <a:extLst>
              <a:ext uri="{FF2B5EF4-FFF2-40B4-BE49-F238E27FC236}">
                <a16:creationId xmlns:a16="http://schemas.microsoft.com/office/drawing/2014/main" id="{6857B7F3-3AA0-44CD-A6FC-0E609EE1ACC7}"/>
              </a:ext>
            </a:extLst>
          </p:cNvPr>
          <p:cNvSpPr txBox="1"/>
          <p:nvPr/>
        </p:nvSpPr>
        <p:spPr>
          <a:xfrm>
            <a:off x="9420346" y="9641736"/>
            <a:ext cx="8653397" cy="425758"/>
          </a:xfrm>
          <a:prstGeom prst="rect">
            <a:avLst/>
          </a:prstGeom>
          <a:noFill/>
        </p:spPr>
        <p:txBody>
          <a:bodyPr wrap="square">
            <a:spAutoFit/>
          </a:bodyPr>
          <a:lstStyle/>
          <a:p>
            <a:pPr algn="just">
              <a:lnSpc>
                <a:spcPts val="2774"/>
              </a:lnSpc>
              <a:spcBef>
                <a:spcPts val="0"/>
              </a:spcBef>
              <a:spcAft>
                <a:spcPts val="600"/>
              </a:spcAft>
            </a:pPr>
            <a:r>
              <a:rPr lang="pl-PL" b="1" dirty="0">
                <a:solidFill>
                  <a:srgbClr val="FFFFFF"/>
                </a:solidFill>
                <a:latin typeface="Roboto" panose="02000000000000000000" pitchFamily="2" charset="0"/>
                <a:ea typeface="Roboto" panose="02000000000000000000" pitchFamily="2" charset="0"/>
              </a:rPr>
              <a:t>POTENCJAŁ POPRAWY:	</a:t>
            </a:r>
            <a:r>
              <a:rPr lang="pl-PL" sz="2000" b="1" dirty="0">
                <a:solidFill>
                  <a:srgbClr val="00B050"/>
                </a:solidFill>
                <a:latin typeface="Roboto" panose="02000000000000000000" pitchFamily="2" charset="0"/>
                <a:ea typeface="Roboto" panose="02000000000000000000" pitchFamily="2" charset="0"/>
              </a:rPr>
              <a:t>TAK</a:t>
            </a:r>
            <a:endParaRPr lang="pl-PL" sz="1800" b="1" dirty="0">
              <a:solidFill>
                <a:srgbClr val="FF0000"/>
              </a:solidFill>
              <a:latin typeface="Roboto" panose="02000000000000000000" pitchFamily="2" charset="0"/>
              <a:ea typeface="Roboto" panose="02000000000000000000" pitchFamily="2" charset="0"/>
            </a:endParaRPr>
          </a:p>
        </p:txBody>
      </p:sp>
      <p:sp>
        <p:nvSpPr>
          <p:cNvPr id="28" name="pole tekstowe 27">
            <a:extLst>
              <a:ext uri="{FF2B5EF4-FFF2-40B4-BE49-F238E27FC236}">
                <a16:creationId xmlns:a16="http://schemas.microsoft.com/office/drawing/2014/main" id="{7CA4C4A5-A883-4F77-94B2-09F3B4E4785B}"/>
              </a:ext>
            </a:extLst>
          </p:cNvPr>
          <p:cNvSpPr txBox="1"/>
          <p:nvPr/>
        </p:nvSpPr>
        <p:spPr>
          <a:xfrm>
            <a:off x="8362685" y="1401203"/>
            <a:ext cx="9696717" cy="4545090"/>
          </a:xfrm>
          <a:prstGeom prst="rect">
            <a:avLst/>
          </a:prstGeom>
          <a:noFill/>
        </p:spPr>
        <p:txBody>
          <a:bodyPr wrap="square" lIns="91440" tIns="45720" rIns="91440" bIns="45720" anchor="t">
            <a:spAutoFit/>
          </a:bodyPr>
          <a:lstStyle/>
          <a:p>
            <a:pPr marL="1371600" lvl="2" indent="-457200" algn="just">
              <a:lnSpc>
                <a:spcPts val="2774"/>
              </a:lnSpc>
              <a:spcAft>
                <a:spcPts val="600"/>
              </a:spcAft>
              <a:buFont typeface="Arial" panose="020B0604020202020204" pitchFamily="34" charset="0"/>
              <a:buChar char="•"/>
              <a:tabLst>
                <a:tab pos="5110163" algn="l"/>
              </a:tabLst>
            </a:pPr>
            <a:r>
              <a:rPr lang="pl-PL" sz="1600" cap="all" dirty="0">
                <a:solidFill>
                  <a:srgbClr val="FFFFFF"/>
                </a:solidFill>
                <a:latin typeface="Roboto" panose="02000000000000000000" pitchFamily="2" charset="0"/>
                <a:ea typeface="Roboto" panose="02000000000000000000" pitchFamily="2" charset="0"/>
              </a:rPr>
              <a:t>Brak narzędzi do pracy ( jedna, WSPÓLNA nitownica na stanowisko montażu Nitonakrętki na linii FID i LINII FID PRO)</a:t>
            </a:r>
          </a:p>
          <a:p>
            <a:pPr marL="1371600" lvl="2" indent="-457200" algn="just">
              <a:lnSpc>
                <a:spcPts val="2774"/>
              </a:lnSpc>
              <a:spcAft>
                <a:spcPts val="600"/>
              </a:spcAft>
              <a:buFont typeface="Arial" panose="020B0604020202020204" pitchFamily="34" charset="0"/>
              <a:buChar char="•"/>
              <a:tabLst>
                <a:tab pos="5110163" algn="l"/>
              </a:tabLst>
            </a:pPr>
            <a:r>
              <a:rPr lang="pl-PL" sz="1600" cap="all" dirty="0">
                <a:solidFill>
                  <a:srgbClr val="FFFFFF"/>
                </a:solidFill>
                <a:latin typeface="Roboto" panose="02000000000000000000" pitchFamily="2" charset="0"/>
                <a:ea typeface="Roboto" panose="02000000000000000000" pitchFamily="2" charset="0"/>
              </a:rPr>
              <a:t>Szukanie kolejnych elementów do montażu - sciąganie korpusów z rolotoku na podłogę i tworzenie tam bufora</a:t>
            </a:r>
          </a:p>
          <a:p>
            <a:pPr marL="1371600" lvl="2" indent="-457200" algn="just">
              <a:lnSpc>
                <a:spcPts val="2774"/>
              </a:lnSpc>
              <a:spcAft>
                <a:spcPts val="600"/>
              </a:spcAft>
              <a:buFont typeface="Arial" panose="020B0604020202020204" pitchFamily="34" charset="0"/>
              <a:buChar char="•"/>
              <a:tabLst>
                <a:tab pos="5110163" algn="l"/>
              </a:tabLst>
            </a:pPr>
            <a:r>
              <a:rPr lang="pl-PL" sz="1600" cap="all" dirty="0">
                <a:solidFill>
                  <a:srgbClr val="FFFFFF"/>
                </a:solidFill>
                <a:latin typeface="Roboto" panose="02000000000000000000" pitchFamily="2" charset="0"/>
                <a:ea typeface="Roboto" panose="02000000000000000000" pitchFamily="2" charset="0"/>
              </a:rPr>
              <a:t>Brak identyfikacji klap i korpusów. Konieczność używania dodatkowych narzędzi ( miarka) testowanie klapy "czy pasuje do korpusu„</a:t>
            </a:r>
          </a:p>
          <a:p>
            <a:pPr marL="1371600" lvl="2" indent="-457200" algn="just">
              <a:lnSpc>
                <a:spcPts val="2774"/>
              </a:lnSpc>
              <a:spcAft>
                <a:spcPts val="600"/>
              </a:spcAft>
              <a:buFont typeface="Arial" panose="020B0604020202020204" pitchFamily="34" charset="0"/>
              <a:buChar char="•"/>
              <a:tabLst>
                <a:tab pos="5110163" algn="l"/>
              </a:tabLst>
            </a:pPr>
            <a:endParaRPr lang="pl-PL" sz="1600" cap="all"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solidFill>
                <a:srgbClr val="FFFFFF"/>
              </a:solidFill>
              <a:latin typeface="Roboto" panose="02000000000000000000" pitchFamily="2" charset="0"/>
              <a:ea typeface="Roboto" panose="02000000000000000000" pitchFamily="2" charset="0"/>
              <a:cs typeface="Calibri"/>
            </a:endParaRPr>
          </a:p>
          <a:p>
            <a:pPr marL="1371600" lvl="2" indent="-457200" algn="just">
              <a:lnSpc>
                <a:spcPts val="2774"/>
              </a:lnSpc>
              <a:spcAft>
                <a:spcPts val="600"/>
              </a:spcAft>
              <a:buFont typeface="Arial" panose="020B0604020202020204" pitchFamily="34" charset="0"/>
              <a:buChar char="•"/>
              <a:tabLst>
                <a:tab pos="5110163" algn="l"/>
              </a:tabLst>
            </a:pPr>
            <a:endParaRPr lang="pl-PL" sz="1600" dirty="0">
              <a:cs typeface="Calibri"/>
            </a:endParaRPr>
          </a:p>
        </p:txBody>
      </p:sp>
      <p:sp>
        <p:nvSpPr>
          <p:cNvPr id="6" name="Owal 5">
            <a:extLst>
              <a:ext uri="{FF2B5EF4-FFF2-40B4-BE49-F238E27FC236}">
                <a16:creationId xmlns:a16="http://schemas.microsoft.com/office/drawing/2014/main" id="{19197F49-6C16-EECD-526A-FDCD9B1F5EB3}"/>
              </a:ext>
            </a:extLst>
          </p:cNvPr>
          <p:cNvSpPr/>
          <p:nvPr/>
        </p:nvSpPr>
        <p:spPr>
          <a:xfrm>
            <a:off x="5029200" y="1694844"/>
            <a:ext cx="533400" cy="553056"/>
          </a:xfrm>
          <a:prstGeom prst="ellipse">
            <a:avLst/>
          </a:prstGeom>
          <a:solidFill>
            <a:schemeClr val="bg1">
              <a:lumMod val="75000"/>
            </a:schemeClr>
          </a:solidFill>
          <a:ln>
            <a:solidFill>
              <a:schemeClr val="bg1">
                <a:lumMod val="75000"/>
              </a:schemeClr>
            </a:solidFill>
          </a:ln>
          <a:effectLst>
            <a:glow rad="2286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cxnSp>
        <p:nvCxnSpPr>
          <p:cNvPr id="21" name="Łącznik prosty ze strzałką 20">
            <a:extLst>
              <a:ext uri="{FF2B5EF4-FFF2-40B4-BE49-F238E27FC236}">
                <a16:creationId xmlns:a16="http://schemas.microsoft.com/office/drawing/2014/main" id="{828C6F34-6BE6-81BC-9C93-CCCDFCDA3A3A}"/>
              </a:ext>
            </a:extLst>
          </p:cNvPr>
          <p:cNvCxnSpPr>
            <a:cxnSpLocks/>
          </p:cNvCxnSpPr>
          <p:nvPr/>
        </p:nvCxnSpPr>
        <p:spPr>
          <a:xfrm>
            <a:off x="1524000" y="2247900"/>
            <a:ext cx="1600200" cy="609600"/>
          </a:xfrm>
          <a:prstGeom prst="straightConnector1">
            <a:avLst/>
          </a:prstGeom>
          <a:ln w="57150" cap="flat" cmpd="sng" algn="ctr">
            <a:solidFill>
              <a:schemeClr val="accent6"/>
            </a:solidFill>
            <a:prstDash val="solid"/>
            <a:round/>
            <a:headEnd type="none" w="med" len="med"/>
            <a:tailEnd type="arrow" w="med" len="med"/>
          </a:ln>
          <a:effectLst>
            <a:glow rad="101600">
              <a:schemeClr val="accent1">
                <a:satMod val="175000"/>
                <a:alpha val="40000"/>
              </a:schemeClr>
            </a:glow>
          </a:effectLst>
        </p:spPr>
        <p:style>
          <a:lnRef idx="0">
            <a:scrgbClr r="0" g="0" b="0"/>
          </a:lnRef>
          <a:fillRef idx="0">
            <a:scrgbClr r="0" g="0" b="0"/>
          </a:fillRef>
          <a:effectRef idx="0">
            <a:scrgbClr r="0" g="0" b="0"/>
          </a:effectRef>
          <a:fontRef idx="minor">
            <a:schemeClr val="tx1"/>
          </a:fontRef>
        </p:style>
      </p:cxnSp>
      <p:sp>
        <p:nvSpPr>
          <p:cNvPr id="26" name="Owal 25">
            <a:extLst>
              <a:ext uri="{FF2B5EF4-FFF2-40B4-BE49-F238E27FC236}">
                <a16:creationId xmlns:a16="http://schemas.microsoft.com/office/drawing/2014/main" id="{83AE0089-5BAF-5989-19C5-96A23AD5C61B}"/>
              </a:ext>
            </a:extLst>
          </p:cNvPr>
          <p:cNvSpPr/>
          <p:nvPr/>
        </p:nvSpPr>
        <p:spPr>
          <a:xfrm>
            <a:off x="2835906" y="1779746"/>
            <a:ext cx="1295400" cy="154590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pic>
        <p:nvPicPr>
          <p:cNvPr id="2" name="Obraz 2" descr="Obraz zawierający tekst, osoba&#10;&#10;Opis wygenerowany automatycznie">
            <a:extLst>
              <a:ext uri="{FF2B5EF4-FFF2-40B4-BE49-F238E27FC236}">
                <a16:creationId xmlns:a16="http://schemas.microsoft.com/office/drawing/2014/main" id="{F2257282-E1AA-0F8F-D506-FB86B96705BD}"/>
              </a:ext>
            </a:extLst>
          </p:cNvPr>
          <p:cNvPicPr>
            <a:picLocks noChangeAspect="1"/>
          </p:cNvPicPr>
          <p:nvPr/>
        </p:nvPicPr>
        <p:blipFill rotWithShape="1">
          <a:blip r:embed="rId4"/>
          <a:srcRect t="112" r="606" b="59952"/>
          <a:stretch/>
        </p:blipFill>
        <p:spPr>
          <a:xfrm>
            <a:off x="1524000" y="1730269"/>
            <a:ext cx="5461437" cy="3886957"/>
          </a:xfrm>
          <a:prstGeom prst="rect">
            <a:avLst/>
          </a:prstGeom>
        </p:spPr>
      </p:pic>
      <p:sp>
        <p:nvSpPr>
          <p:cNvPr id="25" name="Owal 24">
            <a:extLst>
              <a:ext uri="{FF2B5EF4-FFF2-40B4-BE49-F238E27FC236}">
                <a16:creationId xmlns:a16="http://schemas.microsoft.com/office/drawing/2014/main" id="{852A7B08-4CE2-69D4-A813-7E2B5E8FD3D8}"/>
              </a:ext>
            </a:extLst>
          </p:cNvPr>
          <p:cNvSpPr/>
          <p:nvPr/>
        </p:nvSpPr>
        <p:spPr>
          <a:xfrm>
            <a:off x="5334000" y="2024940"/>
            <a:ext cx="949954" cy="984960"/>
          </a:xfrm>
          <a:prstGeom prst="ellipse">
            <a:avLst/>
          </a:prstGeom>
          <a:solidFill>
            <a:schemeClr val="bg1">
              <a:lumMod val="75000"/>
            </a:schemeClr>
          </a:solidFill>
          <a:ln>
            <a:solidFill>
              <a:schemeClr val="bg1">
                <a:lumMod val="75000"/>
              </a:schemeClr>
            </a:solidFill>
          </a:ln>
          <a:effectLst>
            <a:glow rad="2286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29" name="Owal 28">
            <a:extLst>
              <a:ext uri="{FF2B5EF4-FFF2-40B4-BE49-F238E27FC236}">
                <a16:creationId xmlns:a16="http://schemas.microsoft.com/office/drawing/2014/main" id="{4D45F731-4057-702C-5DCC-E1207D3ECBDD}"/>
              </a:ext>
            </a:extLst>
          </p:cNvPr>
          <p:cNvSpPr/>
          <p:nvPr/>
        </p:nvSpPr>
        <p:spPr>
          <a:xfrm>
            <a:off x="2665589" y="2647238"/>
            <a:ext cx="917222" cy="951022"/>
          </a:xfrm>
          <a:prstGeom prst="ellipse">
            <a:avLst/>
          </a:prstGeom>
          <a:solidFill>
            <a:schemeClr val="bg1">
              <a:lumMod val="75000"/>
            </a:schemeClr>
          </a:solidFill>
          <a:ln>
            <a:solidFill>
              <a:schemeClr val="bg1">
                <a:lumMod val="75000"/>
              </a:schemeClr>
            </a:solidFill>
          </a:ln>
          <a:effectLst>
            <a:glow rad="2286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Tree>
    <p:extLst>
      <p:ext uri="{BB962C8B-B14F-4D97-AF65-F5344CB8AC3E}">
        <p14:creationId xmlns:p14="http://schemas.microsoft.com/office/powerpoint/2010/main" val="19572796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381547871F57434E8961C18473FB35C3" ma:contentTypeVersion="18" ma:contentTypeDescription="Utwórz nowy dokument." ma:contentTypeScope="" ma:versionID="cc6ba071fd554f0696c3aa21a54f10a2">
  <xsd:schema xmlns:xsd="http://www.w3.org/2001/XMLSchema" xmlns:xs="http://www.w3.org/2001/XMLSchema" xmlns:p="http://schemas.microsoft.com/office/2006/metadata/properties" xmlns:ns2="494a589a-fcf4-49cd-9c91-07d117394619" xmlns:ns3="444379fd-3861-4e15-9b1d-9cd8f6547508" targetNamespace="http://schemas.microsoft.com/office/2006/metadata/properties" ma:root="true" ma:fieldsID="b582807792eed3b30a9da38a4573ca40" ns2:_="" ns3:_="">
    <xsd:import namespace="494a589a-fcf4-49cd-9c91-07d117394619"/>
    <xsd:import namespace="444379fd-3861-4e15-9b1d-9cd8f654750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lcf76f155ced4ddcb4097134ff3c332f" minOccurs="0"/>
                <xsd:element ref="ns3:TaxCatchAll"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4a589a-fcf4-49cd-9c91-07d1173946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Tagi obrazów" ma:readOnly="false" ma:fieldId="{5cf76f15-5ced-4ddc-b409-7134ff3c332f}" ma:taxonomyMulti="true" ma:sspId="06e293ab-6f1e-403f-b4fa-37fdcb67bfdf" ma:termSetId="09814cd3-568e-fe90-9814-8d621ff8fb84" ma:anchorId="fba54fb3-c3e1-fe81-a776-ca4b69148c4d" ma:open="true" ma:isKeyword="false">
      <xsd:complexType>
        <xsd:sequence>
          <xsd:element ref="pc:Terms" minOccurs="0" maxOccurs="1"/>
        </xsd:sequence>
      </xsd:complexType>
    </xsd:element>
    <xsd:element name="MediaLengthInSeconds" ma:index="23" nillable="true" ma:displayName="MediaLengthInSeconds" ma:hidden="true" ma:internalName="MediaLengthInSeconds" ma:readOnly="true">
      <xsd:simpleType>
        <xsd:restriction base="dms:Unknow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44379fd-3861-4e15-9b1d-9cd8f6547508" elementFormDefault="qualified">
    <xsd:import namespace="http://schemas.microsoft.com/office/2006/documentManagement/types"/>
    <xsd:import namespace="http://schemas.microsoft.com/office/infopath/2007/PartnerControls"/>
    <xsd:element name="SharedWithUsers" ma:index="18"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Udostępnione dla — szczegóły" ma:internalName="SharedWithDetails" ma:readOnly="true">
      <xsd:simpleType>
        <xsd:restriction base="dms:Note">
          <xsd:maxLength value="255"/>
        </xsd:restriction>
      </xsd:simpleType>
    </xsd:element>
    <xsd:element name="TaxCatchAll" ma:index="22" nillable="true" ma:displayName="Taxonomy Catch All Column" ma:hidden="true" ma:list="{c4461a6d-7a26-4fa1-98ee-a181881467fc}" ma:internalName="TaxCatchAll" ma:showField="CatchAllData" ma:web="444379fd-3861-4e15-9b1d-9cd8f654750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94a589a-fcf4-49cd-9c91-07d117394619">
      <Terms xmlns="http://schemas.microsoft.com/office/infopath/2007/PartnerControls"/>
    </lcf76f155ced4ddcb4097134ff3c332f>
    <TaxCatchAll xmlns="444379fd-3861-4e15-9b1d-9cd8f6547508" xsi:nil="true"/>
  </documentManagement>
</p:properties>
</file>

<file path=customXml/itemProps1.xml><?xml version="1.0" encoding="utf-8"?>
<ds:datastoreItem xmlns:ds="http://schemas.openxmlformats.org/officeDocument/2006/customXml" ds:itemID="{A0FE8711-2CB4-4792-A18E-A30B839349DC}">
  <ds:schemaRefs>
    <ds:schemaRef ds:uri="http://schemas.microsoft.com/sharepoint/v3/contenttype/forms"/>
  </ds:schemaRefs>
</ds:datastoreItem>
</file>

<file path=customXml/itemProps2.xml><?xml version="1.0" encoding="utf-8"?>
<ds:datastoreItem xmlns:ds="http://schemas.openxmlformats.org/officeDocument/2006/customXml" ds:itemID="{F56421F0-C585-4868-9816-48E8B7078F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4a589a-fcf4-49cd-9c91-07d117394619"/>
    <ds:schemaRef ds:uri="444379fd-3861-4e15-9b1d-9cd8f65475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EF6F2B-579F-44A4-B61B-F8C768884E73}">
  <ds:schemaRefs>
    <ds:schemaRef ds:uri="444379fd-3861-4e15-9b1d-9cd8f6547508"/>
    <ds:schemaRef ds:uri="494a589a-fcf4-49cd-9c91-07d11739461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103</TotalTime>
  <Words>2571</Words>
  <Application>Microsoft Office PowerPoint</Application>
  <PresentationFormat>Custom</PresentationFormat>
  <Paragraphs>508</Paragraphs>
  <Slides>17</Slides>
  <Notes>3</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Oferta szkoleniowa</dc:title>
  <dc:creator>Filip Gajdzis</dc:creator>
  <cp:lastModifiedBy>Marcin Żurawik</cp:lastModifiedBy>
  <cp:revision>36</cp:revision>
  <dcterms:created xsi:type="dcterms:W3CDTF">2006-08-16T00:00:00Z</dcterms:created>
  <dcterms:modified xsi:type="dcterms:W3CDTF">2025-12-23T19:09:52Z</dcterms:modified>
  <dc:identifier>DAD1BAqqG40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0x010100381547871F57434E8961C18473FB35C3</vt:lpwstr>
  </property>
  <property fmtid="{D5CDD505-2E9C-101B-9397-08002B2CF9AE}" pid="3" name="MediaServiceImageTags">
    <vt:lpwstr/>
  </property>
</Properties>
</file>